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9" r:id="rId3"/>
    <p:sldId id="262" r:id="rId4"/>
    <p:sldId id="263" r:id="rId5"/>
    <p:sldId id="260" r:id="rId6"/>
    <p:sldId id="261" r:id="rId7"/>
    <p:sldId id="295" r:id="rId8"/>
    <p:sldId id="264" r:id="rId9"/>
    <p:sldId id="265" r:id="rId10"/>
    <p:sldId id="266" r:id="rId11"/>
    <p:sldId id="273" r:id="rId12"/>
    <p:sldId id="271" r:id="rId13"/>
    <p:sldId id="272" r:id="rId14"/>
    <p:sldId id="274" r:id="rId15"/>
    <p:sldId id="299" r:id="rId16"/>
    <p:sldId id="298" r:id="rId17"/>
    <p:sldId id="300" r:id="rId18"/>
    <p:sldId id="302" r:id="rId19"/>
    <p:sldId id="278" r:id="rId20"/>
    <p:sldId id="276" r:id="rId21"/>
    <p:sldId id="277" r:id="rId22"/>
    <p:sldId id="270" r:id="rId23"/>
    <p:sldId id="284" r:id="rId24"/>
    <p:sldId id="283" r:id="rId25"/>
    <p:sldId id="281" r:id="rId26"/>
    <p:sldId id="282" r:id="rId27"/>
    <p:sldId id="285" r:id="rId28"/>
    <p:sldId id="286" r:id="rId29"/>
    <p:sldId id="301" r:id="rId30"/>
    <p:sldId id="280" r:id="rId31"/>
    <p:sldId id="287" r:id="rId32"/>
    <p:sldId id="289" r:id="rId33"/>
    <p:sldId id="288" r:id="rId34"/>
    <p:sldId id="291" r:id="rId35"/>
    <p:sldId id="292" r:id="rId36"/>
    <p:sldId id="290" r:id="rId37"/>
    <p:sldId id="293" r:id="rId38"/>
    <p:sldId id="25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7DB0E-85F0-4B9F-8946-62EB666F657A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0CBA3-6D1F-4C58-B36B-EF58D8CFE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0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0CBA3-6D1F-4C58-B36B-EF58D8CFE50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65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AFB9-FE78-4533-81FC-5AF5F04794A3}" type="datetimeFigureOut">
              <a:rPr lang="en-US" smtClean="0"/>
              <a:t>9/2/2011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3506-A0E7-4A7F-805F-77918AA9926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AFB9-FE78-4533-81FC-5AF5F04794A3}" type="datetimeFigureOut">
              <a:rPr lang="en-US" smtClean="0"/>
              <a:t>9/2/2011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3506-A0E7-4A7F-805F-77918AA9926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AFB9-FE78-4533-81FC-5AF5F04794A3}" type="datetimeFigureOut">
              <a:rPr lang="en-US" smtClean="0"/>
              <a:t>9/2/2011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3506-A0E7-4A7F-805F-77918AA9926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AFB9-FE78-4533-81FC-5AF5F04794A3}" type="datetimeFigureOut">
              <a:rPr lang="en-US" smtClean="0"/>
              <a:t>9/2/2011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3506-A0E7-4A7F-805F-77918AA9926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AFB9-FE78-4533-81FC-5AF5F04794A3}" type="datetimeFigureOut">
              <a:rPr lang="en-US" smtClean="0"/>
              <a:t>9/2/2011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3506-A0E7-4A7F-805F-77918AA9926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AFB9-FE78-4533-81FC-5AF5F04794A3}" type="datetimeFigureOut">
              <a:rPr lang="en-US" smtClean="0"/>
              <a:t>9/2/2011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3506-A0E7-4A7F-805F-77918AA9926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AFB9-FE78-4533-81FC-5AF5F04794A3}" type="datetimeFigureOut">
              <a:rPr lang="en-US" smtClean="0"/>
              <a:t>9/2/2011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3506-A0E7-4A7F-805F-77918AA9926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AFB9-FE78-4533-81FC-5AF5F04794A3}" type="datetimeFigureOut">
              <a:rPr lang="en-US" smtClean="0"/>
              <a:t>9/2/2011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3506-A0E7-4A7F-805F-77918AA9926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AFB9-FE78-4533-81FC-5AF5F04794A3}" type="datetimeFigureOut">
              <a:rPr lang="en-US" smtClean="0"/>
              <a:t>9/2/2011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3506-A0E7-4A7F-805F-77918AA9926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AFB9-FE78-4533-81FC-5AF5F04794A3}" type="datetimeFigureOut">
              <a:rPr lang="en-US" smtClean="0"/>
              <a:t>9/2/2011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3506-A0E7-4A7F-805F-77918AA9926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AFB9-FE78-4533-81FC-5AF5F04794A3}" type="datetimeFigureOut">
              <a:rPr lang="en-US" smtClean="0"/>
              <a:t>9/2/2011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3506-A0E7-4A7F-805F-77918AA9926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FAFB9-FE78-4533-81FC-5AF5F04794A3}" type="datetimeFigureOut">
              <a:rPr lang="en-US" smtClean="0"/>
              <a:t>9/2/2011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A3506-A0E7-4A7F-805F-77918AA9926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research.microsoft.com/apps/pubs/?id=11906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facstaff.unca.edu/mcmcclur/GoogleMaps/Projections/GoogleCoords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0XC-coz_UaY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ntarago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.microsoft.com/en-us/um/people/gdan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convergence.io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 and Games</a:t>
            </a:r>
            <a:br>
              <a:rPr lang="en-US" dirty="0" smtClean="0"/>
            </a:br>
            <a:r>
              <a:rPr lang="en-US" dirty="0" smtClean="0"/>
              <a:t>with </a:t>
            </a:r>
            <a:br>
              <a:rPr lang="en-US" dirty="0" smtClean="0"/>
            </a:br>
            <a:r>
              <a:rPr lang="en-US" dirty="0" smtClean="0"/>
              <a:t>SSL Traffic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315200" cy="2438400"/>
          </a:xfrm>
        </p:spPr>
        <p:txBody>
          <a:bodyPr>
            <a:normAutofit/>
          </a:bodyPr>
          <a:lstStyle/>
          <a:p>
            <a:endParaRPr lang="en-US" sz="2900" dirty="0" smtClean="0"/>
          </a:p>
          <a:p>
            <a:endParaRPr lang="en-US" sz="2900" dirty="0" smtClean="0"/>
          </a:p>
          <a:p>
            <a:endParaRPr lang="en-US" sz="2900" dirty="0"/>
          </a:p>
          <a:p>
            <a:r>
              <a:rPr lang="en-US" sz="2900" dirty="0" smtClean="0">
                <a:solidFill>
                  <a:schemeClr val="tx1"/>
                </a:solidFill>
              </a:rPr>
              <a:t>Vincent Berg &lt;</a:t>
            </a:r>
            <a:r>
              <a:rPr lang="en-US" sz="2900" dirty="0" smtClean="0">
                <a:solidFill>
                  <a:srgbClr val="FF0000"/>
                </a:solidFill>
              </a:rPr>
              <a:t>vberg</a:t>
            </a:r>
            <a:r>
              <a:rPr lang="en-US" sz="2900" dirty="0" smtClean="0">
                <a:solidFill>
                  <a:schemeClr val="tx1"/>
                </a:solidFill>
              </a:rPr>
              <a:t>@ioactive.com&gt;</a:t>
            </a:r>
            <a:endParaRPr lang="en-US" sz="2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SSL traffic analysis?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 assuming that:</a:t>
            </a:r>
          </a:p>
          <a:p>
            <a:r>
              <a:rPr lang="en-US" dirty="0" smtClean="0"/>
              <a:t>SSL is here to stay,</a:t>
            </a:r>
          </a:p>
          <a:p>
            <a:r>
              <a:rPr lang="en-US" dirty="0" smtClean="0"/>
              <a:t>All its problems will be solved eventually,</a:t>
            </a:r>
          </a:p>
          <a:p>
            <a:pPr marL="0" indent="0">
              <a:buNone/>
            </a:pPr>
            <a:r>
              <a:rPr lang="en-US" dirty="0" smtClean="0"/>
              <a:t>The only</a:t>
            </a:r>
            <a:r>
              <a:rPr lang="en-US" b="1" dirty="0" smtClean="0"/>
              <a:t>*</a:t>
            </a:r>
            <a:r>
              <a:rPr lang="en-US" dirty="0" smtClean="0"/>
              <a:t> recourse an attacker than has is to look for patterns in the encrypted SSL stream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b="1" dirty="0" smtClean="0"/>
              <a:t>* </a:t>
            </a:r>
            <a:r>
              <a:rPr lang="en-US" sz="2000" i="1" dirty="0" smtClean="0"/>
              <a:t>ignoring all underlying protocol and routing attacks for convenience’s sake</a:t>
            </a:r>
          </a:p>
        </p:txBody>
      </p:sp>
    </p:spTree>
    <p:extLst>
      <p:ext uri="{BB962C8B-B14F-4D97-AF65-F5344CB8AC3E}">
        <p14:creationId xmlns:p14="http://schemas.microsoft.com/office/powerpoint/2010/main" val="35080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i="1" dirty="0" smtClean="0"/>
              <a:t>$RANDOM</a:t>
            </a:r>
            <a:r>
              <a:rPr lang="en-US" dirty="0" smtClean="0"/>
              <a:t> protocol over SSL</a:t>
            </a:r>
            <a:br>
              <a:rPr lang="en-US" dirty="0" smtClean="0"/>
            </a:br>
            <a:r>
              <a:rPr lang="en-US" dirty="0" smtClean="0"/>
              <a:t>traffic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messaging patterns</a:t>
            </a:r>
          </a:p>
          <a:p>
            <a:pPr lvl="1"/>
            <a:r>
              <a:rPr lang="en-US" dirty="0" smtClean="0"/>
              <a:t>Synchronous (Request-Reply)</a:t>
            </a:r>
          </a:p>
          <a:p>
            <a:pPr lvl="1"/>
            <a:r>
              <a:rPr lang="en-US" dirty="0" smtClean="0"/>
              <a:t>Asynchronous</a:t>
            </a:r>
          </a:p>
          <a:p>
            <a:r>
              <a:rPr lang="en-US" dirty="0" smtClean="0"/>
              <a:t>Identify message sizes</a:t>
            </a:r>
          </a:p>
          <a:p>
            <a:r>
              <a:rPr lang="en-US" dirty="0" smtClean="0"/>
              <a:t>Identify timing patterns</a:t>
            </a:r>
          </a:p>
          <a:p>
            <a:pPr lvl="1"/>
            <a:r>
              <a:rPr lang="en-US" dirty="0" smtClean="0"/>
              <a:t>Action </a:t>
            </a:r>
            <a:r>
              <a:rPr lang="en-US" b="1" dirty="0" smtClean="0"/>
              <a:t>x</a:t>
            </a:r>
            <a:r>
              <a:rPr lang="en-US" dirty="0" smtClean="0"/>
              <a:t> results in </a:t>
            </a:r>
            <a:r>
              <a:rPr lang="en-US" b="1" dirty="0" smtClean="0"/>
              <a:t>y</a:t>
            </a:r>
            <a:r>
              <a:rPr lang="en-US" dirty="0" smtClean="0"/>
              <a:t> delay in seconds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01238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 traffic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 keep-alive</a:t>
            </a:r>
          </a:p>
        </p:txBody>
      </p:sp>
      <p:pic>
        <p:nvPicPr>
          <p:cNvPr id="2050" name="Picture 2" descr="http://upload.wikimedia.org/wikipedia/commons/thumb/d/d5/HTTP_persistent_connection.svg/500px-HTTP_persistent_connec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47625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3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 traffic analysis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/>
            <a:r>
              <a:rPr lang="en-US" dirty="0" smtClean="0"/>
              <a:t>HTTP pipelining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(no major browser supports this by default)</a:t>
            </a:r>
          </a:p>
        </p:txBody>
      </p:sp>
      <p:pic>
        <p:nvPicPr>
          <p:cNvPr id="3074" name="Picture 2" descr="http://upload.wikimedia.org/wikipedia/commons/thumb/1/19/HTTP_pipelining2.svg/500px-HTTP_pipelining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4762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53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 traffic analysis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HTTP request sizes</a:t>
            </a:r>
          </a:p>
          <a:p>
            <a:pPr lvl="1"/>
            <a:r>
              <a:rPr lang="en-US" dirty="0" smtClean="0"/>
              <a:t>Depend on URL length</a:t>
            </a:r>
          </a:p>
          <a:p>
            <a:pPr lvl="1"/>
            <a:r>
              <a:rPr lang="en-US" dirty="0" smtClean="0"/>
              <a:t>User-Agent header </a:t>
            </a:r>
          </a:p>
          <a:p>
            <a:pPr lvl="2"/>
            <a:r>
              <a:rPr lang="en-US" dirty="0" smtClean="0"/>
              <a:t>Possibly altered by browser plugins</a:t>
            </a:r>
          </a:p>
          <a:p>
            <a:pPr lvl="1"/>
            <a:r>
              <a:rPr lang="en-US" dirty="0" smtClean="0"/>
              <a:t>Cookie length</a:t>
            </a:r>
          </a:p>
          <a:p>
            <a:pPr lvl="1"/>
            <a:r>
              <a:rPr lang="en-US" dirty="0" smtClean="0"/>
              <a:t>Other HTTP headers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nserted by browser plugins</a:t>
            </a:r>
          </a:p>
          <a:p>
            <a:pPr lvl="2"/>
            <a:r>
              <a:rPr lang="en-US" dirty="0" smtClean="0"/>
              <a:t>Inserted by intermediate proxies</a:t>
            </a:r>
          </a:p>
          <a:p>
            <a:pPr lvl="1"/>
            <a:r>
              <a:rPr lang="en-US" dirty="0" smtClean="0"/>
              <a:t>POST/PUT content</a:t>
            </a:r>
          </a:p>
          <a:p>
            <a:r>
              <a:rPr lang="en-US" dirty="0" smtClean="0"/>
              <a:t>HTTP response sizes</a:t>
            </a:r>
          </a:p>
          <a:p>
            <a:pPr lvl="1"/>
            <a:r>
              <a:rPr lang="en-US" dirty="0" smtClean="0"/>
              <a:t>Depend directly (mostly) upon the contents of the request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7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 traffic analysis (4)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15" y="4191000"/>
            <a:ext cx="6520741" cy="22386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480"/>
            <a:ext cx="7312962" cy="261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 traffic analysis (5)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1524000"/>
            <a:ext cx="9144000" cy="237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54" y="4857817"/>
            <a:ext cx="8609284" cy="143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2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Libtrafficker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wrapper around </a:t>
            </a:r>
            <a:r>
              <a:rPr lang="en-US" dirty="0" err="1" smtClean="0"/>
              <a:t>libpcap</a:t>
            </a:r>
            <a:r>
              <a:rPr lang="en-US" dirty="0" smtClean="0"/>
              <a:t> and </a:t>
            </a:r>
            <a:r>
              <a:rPr lang="en-US" dirty="0" err="1" smtClean="0"/>
              <a:t>libnids</a:t>
            </a:r>
            <a:endParaRPr lang="en-US" dirty="0" smtClean="0"/>
          </a:p>
          <a:p>
            <a:r>
              <a:rPr lang="en-US" dirty="0" smtClean="0"/>
              <a:t>Interface</a:t>
            </a:r>
            <a:r>
              <a:rPr lang="en-US" dirty="0"/>
              <a:t> </a:t>
            </a:r>
            <a:r>
              <a:rPr lang="en-US" dirty="0" smtClean="0"/>
              <a:t>is similar to </a:t>
            </a:r>
            <a:r>
              <a:rPr lang="en-US" dirty="0" err="1" smtClean="0"/>
              <a:t>libpcap</a:t>
            </a:r>
            <a:endParaRPr lang="en-US" dirty="0" smtClean="0"/>
          </a:p>
          <a:p>
            <a:r>
              <a:rPr lang="en-US" dirty="0" smtClean="0"/>
              <a:t>Ability to buffer so-called ``</a:t>
            </a:r>
            <a:r>
              <a:rPr lang="en-US" i="1" dirty="0" smtClean="0"/>
              <a:t>burst</a:t>
            </a:r>
            <a:r>
              <a:rPr lang="en-US" dirty="0" smtClean="0"/>
              <a:t>s’’</a:t>
            </a:r>
          </a:p>
          <a:p>
            <a:pPr lvl="1"/>
            <a:r>
              <a:rPr lang="en-US" dirty="0" smtClean="0"/>
              <a:t>A burst is a parsed SSL Application Data frame</a:t>
            </a:r>
          </a:p>
          <a:p>
            <a:pPr lvl="1"/>
            <a:r>
              <a:rPr lang="en-US" dirty="0" smtClean="0"/>
              <a:t>If ``</a:t>
            </a:r>
            <a:r>
              <a:rPr lang="en-US" i="1" dirty="0" smtClean="0"/>
              <a:t>burst join``</a:t>
            </a:r>
            <a:r>
              <a:rPr lang="en-US" dirty="0" smtClean="0"/>
              <a:t> is set they will be buffered until a communication direction switch occurs</a:t>
            </a:r>
          </a:p>
        </p:txBody>
      </p:sp>
    </p:spTree>
    <p:extLst>
      <p:ext uri="{BB962C8B-B14F-4D97-AF65-F5344CB8AC3E}">
        <p14:creationId xmlns:p14="http://schemas.microsoft.com/office/powerpoint/2010/main" val="12332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5000625" cy="568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1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“Side-Channel Leaks in Web Applications: a Reality Today, a Challenge Tomorrow” </a:t>
            </a:r>
            <a:br>
              <a:rPr lang="en-US" i="1" dirty="0"/>
            </a:br>
            <a:r>
              <a:rPr lang="en-US" dirty="0">
                <a:hlinkClick r:id="rId2"/>
              </a:rPr>
              <a:t>http://research.microsoft.com/apps/pubs/?id=119060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3800"/>
            <a:ext cx="654744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3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Traffic Analysis?</a:t>
            </a:r>
          </a:p>
          <a:p>
            <a:r>
              <a:rPr lang="en-US" dirty="0" smtClean="0"/>
              <a:t>Why SSL Traffic Analysis?</a:t>
            </a:r>
          </a:p>
          <a:p>
            <a:r>
              <a:rPr lang="en-US" dirty="0" smtClean="0"/>
              <a:t>HTTP/SSL specific Traffic Analysis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 err="1" smtClean="0"/>
              <a:t>Libtrafficker</a:t>
            </a:r>
            <a:endParaRPr lang="en-US" dirty="0" smtClean="0"/>
          </a:p>
          <a:p>
            <a:r>
              <a:rPr lang="en-US" dirty="0" smtClean="0"/>
              <a:t>Having fun with Google Maps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8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OnlineHealth</a:t>
            </a:r>
            <a:r>
              <a:rPr lang="en-US" dirty="0" smtClean="0"/>
              <a:t> application</a:t>
            </a:r>
          </a:p>
          <a:p>
            <a:pPr lvl="1"/>
            <a:r>
              <a:rPr lang="en-US" dirty="0" smtClean="0"/>
              <a:t>Attacker can infer diseases  etc.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7180929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78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OnlineInvest</a:t>
            </a:r>
            <a:r>
              <a:rPr lang="en-US" dirty="0" smtClean="0"/>
              <a:t> application</a:t>
            </a:r>
          </a:p>
          <a:p>
            <a:pPr lvl="1"/>
            <a:r>
              <a:rPr lang="en-US" dirty="0" smtClean="0"/>
              <a:t>Reconstruct pie-charts!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8004937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36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Analysis on Google Maps</a:t>
            </a: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" y="2209800"/>
            <a:ext cx="3648075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45" y="2182091"/>
            <a:ext cx="3898624" cy="393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50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Maps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Coordinate system (see: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facstaff.unca.edu/mcmcclur/GoogleMaps/Projections/GoogleCoords.html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Convert latitude, longitude and</a:t>
            </a:r>
            <a:br>
              <a:rPr lang="en-US" dirty="0" smtClean="0"/>
            </a:br>
            <a:r>
              <a:rPr lang="en-US" dirty="0" err="1" smtClean="0"/>
              <a:t>zoomlevel</a:t>
            </a:r>
            <a:r>
              <a:rPr lang="en-US" dirty="0" smtClean="0"/>
              <a:t> to (</a:t>
            </a:r>
            <a:r>
              <a:rPr lang="en-US" dirty="0" err="1" smtClean="0"/>
              <a:t>x,y,z</a:t>
            </a:r>
            <a:r>
              <a:rPr lang="en-US" dirty="0" smtClean="0"/>
              <a:t>) triplets.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25090"/>
            <a:ext cx="3124200" cy="313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97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Maps traffic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71" y="1371600"/>
            <a:ext cx="7239904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4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Overlay 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AutoShape 4" descr="data:image/jpeg;base64,/9j/4AAQSkZJRgABAQAAAQABAAD/2wBDAAgGBgcGBQgHBwcJCQgKDBQNDAsLDBkSEw8UHRofHh0aHBwgJC4nICIsIxwcKDcpLDAxNDQ0Hyc5PTgyPC4zNDL/2wBDAQkJCQwLDBgNDRgyIRwhMjIyMjIyMjIyMjIyMjIyMjIyMjIyMjIyMjIyMjIyMjIyMjIyMjIyMjIyMjIyMjIyMjL/wAARCAEAA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i5HBuAGZTlQQAePep0TdIv3flwNw7Cq8Nu0l0zFh6gN1x9BV4KEcqmXGOuAD9R61il1Kj1Y+WQI4GSyFSu0twP89ahSCK4Co8ZU8ZbHSrE1iHgQq5JByzDHHt1qxHbSrGXneSRiw+Zn5HGMEdqaiCKcVjGu9QdvzdF4GfUUk1nbWyrcMpUxNnbnlj1q9cefZSwiOBWEx3By4+UevfNR+Jy7W0cYiViW3eYSCxXGO3b/61LR3sgk4xXmUrthJCiOzP5p528jHtUdzYCSNPJ3K6ncFz+WTUkWxIVEMTLGhDMZD0B7D1q4wGdp+XIzgH+dTGC2ZEbSd2YzvcBWglTblSCzH73+cVZsTK0LpI7M2Qo3Ht7/pV9vsoU+chcHgAD+tSRSo8qoQzLwMN1I9M96IxXNYrladylLBlkBA8vB3nAP0qtcQgxRQncq7jw2MnnjmtSbymnCQBlQnJ3nJNUhMDfASIqxqMqTk/rTlFJ3CSRGwQKiO67jngkAA+/wCdE5CqBHtOFySvVTU0/lSXsjm2iRWUsBjgnGKpyozK0EKENINoOcKPQcfjUqVhJ2FWSB7ZiHZyr4ZWOFYnpg0qXEaRN51q0YQdVbLHP5VlvbujbHQsqnOQcH/61aht2EWJASGQBhnlqnmsTL31bYjuYUjVLi3mYRsfmXPI/Gny2pt7WO5+0bVkcA7Rn5T3NT29i6s+bdhbsnALbscYJ/nUkUaTwSWzKzJEvGOW4GRVXRja25KVWzRWjcShSfl3ZAz79hSbn8uV2LIWBV2z2P8ASsqzleSVrfcxEmfmY5I96nlu3tY2VTvOfLYMchhjg0J9zW7Suie7eJITEoZpsgBj8ykdvzpkhkF0qKhjBwSANoXPX6YqzAVkMSbFSRYwWYR7iuB064GTUt1I91JvmcFwQAvIx+HpRyiUb630FjAvQiRonmxAruVeee5odn34kPz8DJXpVcxXyTSzRFQXPLphMHjp9KshRvk3ncxXO1u3vVx03NU9NdxvlyRQiTcF3cDnBFVEKW7/AGiSPcpO0qwBUepxW1ayxx2flJCGY/Mxb5hj8RWX5ELQzQzOWdWIbaeAOo+tOTi9hSu7WK0vlWlv9ptVMqOrRlixUDIwDt9amsrcufPk5k2kuwOOPpTBEJwoI2QRsv7tQNrEZPNTSySbSgbG4Hhew+lLlutASV7ivcASSJhlZVBVlUfN71nW1xc296DG7oWXYWXll9RnjH160PAPtLvnLbdyqzdMdDmmwXztdAkBQRg4qUrbkvfUtzLMscn+kMwl4IZsimlTb2vKBSvdTk/h6VK6Myr5bbjkEKOd3PapDbIiPCx2nuAMbR7jtTtq7Ddr2KRcJNL5Y8sZ+bLYP+eKniYnLKCGznPoKhbYITIyM7sMqO4xSGZzCcYWQgKq7eAPfPvmm9C7WTTNct8oOQc4JIxz7kVGZN24FgdxwMnpVKKeWRS7IUbkcE1ajZSw+cuQCN23v24q42Y09C1dNPIU24Hlx7QY2GRjkHNOu3E7Q3MqRyuLcQYJBx1z+PvVNJJYZGAOD907s81ITsTeSG3Ng4HT2xRGNtAaT3L0MUF1pE9knlpPuUoZMnIA6eg+tVdiWwEcke1iowQcjPrTokkhcEYYsQdqnnJz7UOnybpZjgdFAww9qLWZNne62IZQY0QMxBdW5OcexHrUUMjrNv3/ALwKcP06Cp7l/PVf3jPtUKcrjgdqovkMSByfXk8+9DSvdFmhC6yeX50iOuGALH7ufeqmmh4POeXa+0jO5wAw/rVfLRZeXO0d6nR0uJBJG22NxwGBOfzrOS11M53bVhYYGa4kutg/dP8AKwHBJGdv0xSWtxPITHLBtVW3ea4BJJ/wp8jOkaxRuFQNl8nrU432/wAiXC8dpHKhh2GfXnvQ46WE2k1cyZQ6/aJpGjZDIMqvzZHqD0qC5lEkyrGWlK4OFGRirN83l28MkL7ZSSphIJ6/oaltrdbKIRlgZZVLMwXaQD2560lG5m5Wui3Fexi2O6NgwXALDGQeucVX0u3uAk1yWVixADMxOR/I1Gbe1YBbi7ZCRjDEtx68VMstpapHBbOzorZZsjDZ7jPelZLY0TTimwm0eGNRNI53NwqrwMeo9RUbWcMDBokUgYPzAZz3OBUk15c3WHZy6AZG/qPrSC7WFxEPmDYwMc5xWvKtyklYvLBDa2UzfaHEsy4ARRtBznB/IGnTyow3RoqEgDI53f5/rVaNkZiZVcArxtAPNRhxuZVUnnjcR0p2HaxdmvXkhNuUD5IY4bBbA9abHeW4aT/RwC4G5s7v0NVZR5zKp3Ko4YcdPan2hhSTJj8wgELuPIPY0Nu2oPuVjcC380by2RvXcv3R2WmIbmaYZfEajLFef59KluY2kuNzNgDqvTcc06VhHDIRxuXGc1KjdXM4ptt30Kr232aTcLmRo2+ZV+9znoeelWIldkLyLucd14A98VDEkLwqWbPT5skcVYZ2dUtvmPG84Izj+n0oTtuVtqRSCNl3SIWI7Lndzx2qKUK9vHEtuQFYsu7C4X696cokSbbJvIBzuY4GM8f4VdlEbCJVwz9WBH3fzotzaolrmRlSRqY4reS4bzCwCqv3VB9x1q6lpeWzxiR0YbGGc89efrVu3AtrqOTBG0k4XgjPB5p8jQtJkbVKggZbdx+HSp5WvUlRs03uUHCOzGNFUYAOD19cUxNiq0R+UgZG7+E1PcrGrFAWG3jczY4HWmGJSC+FAz161rKKbNutxV3/AHXYkMBhs1KWQKAqgHoSvOaiGwyDcflPBYVPJG8ShxJuBGWKg9D2yaEraIZFkvLhuT0zSyKI2ZBkgdTnr+FPZiV3kqRnAVW+Y8Z78/jSF1aYvt3AngNxijVDJUkCMNgYcZO49asrI7LIy2ykgZYkf41UlkDtuClQT0qyskyKT8pYrj5+QP1GaGk0LYph9zLvRY2xyN2cfiM5z7UhVigKgDbkgbufrUghDDzCnJ+b8D7dqYw2ruBwWOBnt9alPS7EnZajCpEQJkPIyTjmo0iV5FQOeeCR1FWLmyCFylyPM2HDMOFH0+nSoB5wgPlorORyvQgeuaTepLlo7BJIkcxjkBYhC6nA+bnoPepTPJeRtEFVkYKJFZF3HHOAev5VQkM0jQSsQp3BQqt8x4zg1ILmaRbe2YNEEYRiZRzg9Tu9ecUm+5Cba13JRdIIWkaM/um2gkZ5HCjn2FUTqkiwnacszZKsSwHHv0/Crt0thaobKWaZnU5YBmKk9R7Z5qK3s4HEY24L8Mw7D1qbpIhq7syuls9wgczMwY7sbeB9Kt2ELRvcxsnCpwzLwR3+lSRQzwxrEqEbWw3Tp2qKO4kiukeQzSRsSpDcjHsKRLVmtSExPtjw8kaNneqtnb7D60kMEk53pu3Dgsc8fUCr01wl3KqpgK55Xox4NF1iwuHht7uJfujCAkL36nk0avRGjaT3Hq8a2CYO6VuGwTnI6g0gicqZAvyqckjt+PaoRIIEMkalpD8rM3P41Hf3S+TBGHlBZtzbQNrDsMetUvMpS0uWHfMoZTGY8ZZ88A+gqOR9uZYlZlUgDaM857UoiPkkSKF3YYKvOK1LS1VLWB7Tc0zHLH+FSORmqs2QpOV0VIbffLLc3DYmZNwVmJ25524x1qKVfMT942R2GfStCfzZ9zTOZJc7XYkYxkDgCqJjeWUw5XjIyaIu90VGSTtYoBTE4KyFo2bLZ7CrSQqXaQZJxtDH8/5U1oSsm2R1yCRj+dT+buLjAQKgIZeT6cZoV1o0HPboUHtZN2RLxnoR0q8SyqEdtzf3sVFbxMqz/vEC4DLvUqT9MA05AHbakoL45AH+NVGN3eJUZRtckfcsZ2nPbp7U4ByAV2s2M49KjKsQyOCTjgcZ/SjhLmMhSgVRuJ55quRrcq6eqJryIC4bzABIDgqBjn8KgJ2J8gLewB61bnZZ2aVflZiQR3X3H1phjuYQ2PMGR972pvQe6K4jdUXem0Nkrnv+FXftCIkiSKRHtAyRzzVSMuswklXIUhgO2Pr2q5cGC4jN0xWGNAA5ZieAOTSTb1QMbb2jYWaNVdGBA3HGTnoM96UoEUiSBVKtg9+f8+9ZieJLGINGEuXhVt0bKnAP0P8AjTW1XU9SmTyLFIgxJWS4JUMe3XFU4sjn00N2O1gdBPMZIo1GWOzgemOaiMTsEd3aRAA3XIZevP5VStvE0sFx9n1q3aEAbQyrlT7nH/1604Li01NmSG5iLNyVjOOPpgZ69afJoNST0IECSTF3/dRhssrE8D0FU51e4mYxnbCpKruBOanlmEMQhL7iG6AZGPXNSWyQzt5KzHzQRhQucc9yeB+dZtJ6Ck0JPBIsThlUNgMqgEdgAB6CqiWxuQ0xnXagwyK2M844yenFOvRd3j3Mf2gx28QKoJXyzEcBfX+lUIkZgULbWXCkjO0n+orN6MlqxNqCRrbu0I3FguflBOR6n9OajW5CRt50TCHO1UQKMNjrn61NZRJFNIHBZk5AySpJ9j1rSFr9rEjxqpVQMq5A3dM44xmhRurj5W9dii+nWy2gSFt0hXJLfMQffio7a8s4Y2SSNhOqkB1B4464pLi8FjNhCqnZuZdpYYzjaD2PNAiS7tWEWxZvlfrg475p32sYynytablK3vZ9zszs6IQTk8jng1eTUJZVmg3RFVdSCEBPPcHr36U8wwxT3qSW67pU2MqZ46HcKij0+aGCWWCJhHjHPUehzU6jcXbyHRRi2yrOqlzwxGNp5qCK2Z5hPM/mZAK5HU/StCOzje0CGdprhcEpt/XdTUCQsySZQKM5cnr7VUUlqy1DW/QlEQEQVto7jPrVRLdFmJcF4useRnae+KcN8s7IJ1KjoV+b/JrVhsI5QjhivyH5X+8MDp6d6b1dkU9dEjLaR5GOSzHpkiljuJkj8pGZVznK8ZNaLWXnOUV1Vs/L6H/69TTafG9okAZVkU5UjksffvVU4SvqyFTa1TKCS79ru4BUZA24LHPf1/GnFmNwzsArfe5A/lVS9iksCRNLEW3YCq3OOucHtV6DN3ZrIHiIJG1VI3H/AD705UWrNgmubzImPILAMMHIxVcWbzufIYK5PAJCj/CrM4igRGllRCx4Vmxz/n1qlNqVpG3zTeY3/TME/wD1quKfRFScerIrl7hGMEygFTyF7/iOtUiyRkFY2YnoW+X+dOvNWeVQIUCqucFgMn3rPluJJWDPgEADC8V0xikrtWOWU9bJk9xK7cnarjkFXOahS6uEGEnkC9wWJH5VD94kkH86aTt9QKOaL3Mveve512pWVvo1150P2qTSpk2SDezNC+PvBuuM0r63o4hjB1O5uFVcLH5szBee4LY/Si01iO3hjtSu8DAOW3EsBjJzxzT7nU7dY5VtrZFlbkMqDGR6DFcvMup6aTWxmNq9jIzMl0tsMYCAzcj6hhVS5dNU+z2ls8jQLhridlYD6DOSf8a1IW84GeWNiVXO4oACfy561PLf+fCI2Bwp3IoXpx3Ip80egrN7lqe3trKGBLRZJYtu9QQFGQMFckDqDVV0mfy3WNWZcKxzjaB1OO9Ry3zqodtqqq8ccAfjVX+2mhcCJmbncNvTP49azbXUrRI0G/eLsmgWVGb5gy559h2PH61FqmiWY017/TU8iaL5v3bHaQOo55BqGC7u542d0GXO7p1HP5VcW7nkgktbiNPLKFcqW+XgjNVTbTWpm4prUhtZG1TTY7kBRIq4fAwdw4z/AFpjmWzcOGILDJZe3pj3qhp2qyaCk9pcWrMS2VYHg++e9LP4ie8VVa0DLHn5lJ3Y9+MU5Um3dGTklq9zYgeSR1uWRQCDlsfMSP8A61DFGdnCsqsfl4A5+lUNNl+1M32aQqGOWUnBz0796vy299LOF+yNIE+80YJb047Vk4vZo1jK8bopSTFJmDIzsrZyTtGf0qxFcO7HehZH/hDcZ9c1ck0lrZ45JmbexKlVYNwTgn1OOv51LLp95Yi2uZLRXtXZdxZgFZTg/UnntT5XYqxz09v9slKBwAvJ5zj8fWrT20aBGjyCuOR/Fj6dR7VYuPKa+ujHF5UCtkBR0BPQfSmW87IrqhXn5QxGcc9c0uVJAoRsRyBZpirubcKA3mLnk9lxVm489C8FyCrcF8t97jrjsKH8uZtrojMpzuI60hle9mNuXYsuJDuwN2Og3Hn8KVna6JbaIvNSzjnbJ8xsFMgMWGO/SrsdmNWsoppJVjfaFCpyDj1xnFQM094qC6WOJlyqHgAAn29+KtaRLa2flW10BHsDNuQH5if5miMVe4J39DJvXTTsoCC/qo25qiPEF8q7I3Vffbkn61Hq8vnX8uCxAOAW5OPeq9taPPwgAHdm6V6ChGEVc4eaTk7MmOsX78NO/XOFwB+QFNa8uZGDF2yPQ7cflUx09kJAcE/SkFnPuKgBj7GnGdJ7NENz2KjO7MWYsW9TTBI6fdyCO4q6LaQHDAKenXND2UqjcArD64/nVc8HomK097FIvK/zMzMx55NRl2XqvNW/s8xxhCfoRimtG6sN8TAe4p6dGL3t2iqWU9Sc+hpy4bsKlYJ0KgHNGxAcEY4zUTTexUWupEfwpCvHIqYwDGRwfemiJxyea5ZRkjZSizVlgCpu+UtuyMdTVmBfMVAI9rL0K9arxRl2DDBVf7x6H0rRLKiK6k5fk89K51fY70rEd/cPG6ws0Y+UbQpDFie596qxDaPMZ+DwPWnTbJHxLlsHjbxj6EVXjtHS/EkiiOMDAXdkN9fem7rRA01oX2iSWP5lY/LjBx/KnW1nFbICEOAc4bnr6VII/wB4MHcB74BphkP3cMpBIGTnoe9VZJ6gkTEorBtoIHYn9KZ5e6VtrFWJ4QN0FKEEkZAYs2PuggcetQR4VigDgr1LE9Kbdhl5FgaPbKgmwAI1YBue9RRKkCyIqKiuCpLDC8dfxqzZS28bgyZOc/MT930OOhqO8lWWBQkS+WhK7j1YnvgUnJtJozmluYs9pJBdtcacwdlXc6op2svfj/PSugstYg1G2iEcjxXEabQrOcqOuBz0rLM9xaBTDAsmThlHdcY9RU0+kQam4kg/0OdVHzHhSfc/1rSErq0tyFFx1RsXcsvkQNIXVmwQwXltxqvqepRWsQtb+5lcw5EcK/MfbPOMVzk+r3lvi3vYmaaI4VwTzj+f4VVtrWXULpftDPEkhLGRlPzd8CtVBLWWxMqrekVqaUWrW00jxk+W0gxll6n654q1Jbyi1bYAQOv4/wA6ztVsbdrRJrUEtEQsm0cAY4P51asb9FhV7llKOnlu5YjYwztPXuMj8qmUYuN0FObbcZbkdmsytJ5qsEUHaAvLGrMV2s1wkpRgVzvXgcYyfpxn0ojlDRGTDKuSAWHDD1BPUe4pjoislx5DXEbFlZRnbuwQNxGOO9c/K07FtNaJifaUkaJIY1xGx+Y5I5JP5CrUVyY24bMhzyq5Uj3zWdbRmAhpiMsMEdAualnvbaGAhSGlyeVPFVCEpOxk5qK1Mi5DSXrooyzOQMVqwolvCqs6qBwdxxg+/pWZaF3uHlVQzKCRn1phi+3kTo/l/NtkdiF2+7V011e0XsZUVuzYVVYlgcgg4wetMBcnBO0D07VLaJFFb+Wt0s4X78wYMOp4yKkHlIqyIfMVmwCAecVwSjbY0lTtqiIKsgPWoE2RQMpkJIP3WJIxn/CrNyjI+8HaoP3l5yfaq/mp9qVPJMp4OG4z9aIhFPqi6LSBtOSOP5py4YsARgZ6fyrKuLiVboHIYZ+VVHO33rTGrvARaQxIoJDFpO49KjmlhguGeGHIIAfBzgY5P5VopNbFPltYzp7hBLGGhVifvFhll55FaTpYXsIeG2WAKOc9arPDCnzon2jHy5yQevGcflSPC3njeTGzEKUViQF9cnNW6st7iUYpET2UZJw7L/s9c/SmrYNKwEcqqPV+B+dXrkOJdqMrBTgkYII9jSI6lSjAAA5yQaFWnYz9mn0IUBj2uI1/M8/XmrSFFAyoY+p5ApBGQhQoRzu4GTTfNjWJy21cgDcBk49qzfkehcUEecyEKV67gOmelWDEFgxv3MGBxn19qhjVNpAXLDuKeBsQuzKDnADOAT9PWlZ31YDzJ85UnLYHXpUTxqjGSMHLDnJz+lR7wGB2jkZ/D6ipQ6nDyMFVuFHr9KpvuKxFHOJ1GzKAc7toX+dWYnjeQRvs8xmGHc7VAPcntUbSK0Jw6iNRuPy/McDOM+9Vo57W/wByRgr8xLZJOQAMcfXNTdPYTfQuzyMQ8OYtqt/COv49SKS23wkMysoByvHB4rOSyuIk3xoWVn+Vxk9MZFXpZGXblyCFB4IOKqMrvUS7hJcGaRiVxnGRjH45qeJTgtHuwqYfPBUZ9fyqCNUSNsyNcA4zI3BXjNWEuIYnJ+0KVIwGVgAfbPNNtPcLpkc73LqIzufeQTtwxb8ef0qZb64S8EtwZdyqVQMAAB3AyMAewqLTtbme4jOzzILbOxWK85yD82Oa2F1LStWkiWaHUA4b5QhQ7QOxyuSB6UXvsybp7GUk5Ecu1FUsm0jb1XHPH0qidKiaB5LS8aIZy0LrvGQM545x9aleCf7WxZT5bN87BAAMc4AFTJH9mVo4hsAJyo7+x/SqjOSFZS3RnyrqjxqhvY5NoxgjGB+IqAW2qOpwzMOpG7AB/Gr80TqCQeScd6dEw2glMEdD6+taqq10E6KfVmTLpuoiTZJE24+rD8+tJHpTuMyOAPQc1oySlb1XLswHPlAfM2atkxKgllBRC3QdSPbrUSrz2Whz+ySepUgt4oFVEUqT95s5zVgwBIXgV1aK4yxTaN2R157+tQhZLmMtGYwqsSSTg4/GhJntyHj2so4+blVyeTn8qxcpN3bKSS1uLYW0FtH9mZHUhiX8zAY5HAwQPrTfNe02CBSuwhgWXqO/fHWi4nLsszQMrkncwOckGoIWEs+JFZI1G4qT1J6A5/lRJmktYpomneRmW387cq4Pyfwt9aiLR29zIjqzNtJLDjb6cVeCBE2qAhYjhhgH14HNQpZTXExWK2WSQZZnZ8DA9cn9KSbYkne5VjICi5uVUkAYC4y31q7p7wzMPtQaNCcK4TcGbsDUYhiupZUDtEyvlQqbgQO+ParSGVbKMXCRKmS6YGGJHQn/AOvTUWwimnboT+a9jbzQTBlgYgoQnD7eMZzxwfSsqe7gkA2R4bv8xOewyetR3ExnuGd5CRnO1hgY9hVKabyHVSiOMZ64x9a6o0VbUmU0l5GxZFZZ0YiPCjkZx29KmeIgbyBjoD2NYVtqxSYM8ClFOcD/ADzWyPE9skWPspdt24BsYXA4xSlQd9BxqQtqyubvcfugLnkdM1VnAdGEb7TwWI6+tWI0RlcMwUEFuRjmo2VWRWZcp90e5rmabWh1NXFguBlVBYkn5mxz+VBkW5uViLqYoySw7qeagKeVKGUkENz7UXey3t/kUqXHzDp/9c1Db2Ym0tzRWaLaAWdsAhSBwR2HFTvZqlsHY7V4Ibufw7VX06MLCSJGIGBhjx+AqUR2zyzCYsyyMMhuApHQU18N2GrWoy/sUSzicxPJKxCqIjnJI6nimaXo1zGn7wKu4sSpHzLjvWqqhn8wMQijO4njND6iCrxIi7GAG5T8xGOlEVd3QJK5lOkrTGONisZyp5Izz+nSp7SCRbsxlEjiX5Qzjdn17irlpsNncAIzPuBHQAY/nms+SC48t4LaFjK3zMATnHfrTtZ6GUlrdEt2oWOR0JeNNxXKgbsDngduKz4vLu45EdSqLgrtH+Aq4t8JbX7HDA0SQg5DcsSf1rLWK5iuBJC5LBNz/Lx+XH+RQ+5Ld1dGgbKUoEScxrt2oCDz65qayvnswigr5kfV145HXPr9KraVaztcma5dmTJyjE8+/oK2ZngjgFxYqsjFdqReWTlgRlj06detK3YVPXZkyb4GaS4/eSOm9Y8Z2j0x75qtd3VpIQDC1qVUASKdyN65+hPUVXv3uoLQNcbmlZABuXBYk9Scnp9KzILlNq2cxIOeuOM9gKtSa0NJSeiRoz28lvM5dg0chBV0YMpx1ORQ0e1ggYYHOf8ACoLK3eW6lW2dUZcFVUgAj39efWrU89hKsgmk8qWJgC0C7lYf3uvH4flQnbUOay1GSWUJjeQhjIw/hIBx7egqC7nxIU5WFUBHHSm37NcNF9jRpVVcfK24njrgc/pVdYJriXY8bMXHGTgDFS3Zmck3JMtpdQXSyy/OGcADaAoHHPb1qHz5kCo3lrGScMB8zY9v/rUsSGzWZiimMKVKk4yT06CtB7eyjWzkHmSO0e9snKjPp0PUGhXY1FNeY2W4ieBreNDG7Nkbk3Ee2e1VTAkS+cQrsh+7ySfep3aNwQItnO5QvHT1zyagMM5JmkdYVKnaSDyvfmq5blONkiFnC3IfczluAC21RU6XAcDYGMik8L6euaW3trH7MrX8MokmG5Z2kCqoIyvOeO3XispJ57aeW2NyFC5XPGGH1rZUt9TJtx9GaAuVhZnV9qsDkMe59PSkudStmhijWYNEOGAb5lH5d6x7tw33Zi38JAG0YqNIlZeEce+4c/h1rWNFLW5mqr2RakngbG1WIUYG7v71SmKNIdmdp9TmnvGNrEPtxxtbrUQwoA710JGMpN7liFI2GDwAMljTo4IZrqONSxVs9OD39ahi2nJYE81dtChvomYhVYlcjjBI4rKUrXsXGN0i9CnKsWJIbHAPNWXQRu0QZQ55KYHy/WoUmCTKq7Wwd2GOeKmkeP8AtSaVmVfMXcYyvT6V5zbR6LdrEUcEyW7lI23lSFcg4zn/AAqjLYM6h5SzkHgg9qvz3TzQwxRXeGilztVe3qDRDIHs9kr/AL5XY/UdsULV6ho2S2EG9AV3lgQCABjHvU88WN0plGxpCgMgJBx9P8KgtZSEC7tm1/u/3vWrF2bWOE5Vm2ybyFwcj2qm9AlsUbi6nit1hW4cGQkhAnAJ9809ZkKxhdoZl+ZWPfv6VqxW9vcafJfQToGkyPLUEH3BzwD9KxLlFW4ibDFc/NlN2Ae/HSpV1qZJyRZ27w7rlQo+XaeTnjmi5nubd7SUbpQud0QJBJH97HNSRXNjG+8XCkJwEc8k/wCH1pL+4i3xSWcqnccll+UgensabY1K613IHlM8ZSGNoA3DKzbuOpGcA9fXNNW1t4opXN0EnZAURj8uAMYz6+n0qaISXMNxcxsJDDy4LfNj1xWbMsVxBLdo3yq6gr04I/xqd9zNya0sWdOjSOwn+0TkLs3MnJO3HQfWoxKWSNYI0W3XKhiGJPTrkmnRPGYX+0KGSTJZVPOQOPwqWNDb6ciyJtkYlk2gn5T0GPWlzbFQjZ3IZZfMnWMIVGzAO4kDvxnpTZBkRgBWJbcG+g60iXISJpTHuBG1t6/d+nv1qgPNkVQHYRZONx4IzTvcVR9Ey+0caFCk7rIxw7RZUr9ad9jmuJCguRLEvAwmDt6mllcWpiRgWEoGGHI9OtLEty18Ibc7SwxhR2ofkQmr2eqY5Lb7ErYVnlZPlBGQAep/LimC/ECKkCsCc7sMV5P86sXks9lebPusF2skzZ7c4qvK8UYLyRLuZQVEbDAOO/fPtSaDma3LsGowm3jt7iFFZekvfPuBUpTax+UEdBzxWVFbrLGrEhWYcH0P0rZSeP7LBHBH5tzAp3SMvyhc/rj61pBN7lwk7akFyBbBYwMTsu4s38Knpx3pbm/T+zJLEyCWXKqjEfMynBOf1FQGJ7hjNIWlkYlSxGAvOeAOfzpjgKVJVSy8EkZrdTS0RpZtXYrzvOhc7lLELw2AQO230pHVLuNfOgjbPJZRggD3HFBbdGyFDyQVwelKgYMy4ZQeSCMVHNJa3KaTWpSk023UhkUqCf4ielDWjqGkt1Qqo5DZyK0mbMqsByo9eCKjd081pSmTtIKlgMfpVxrNP3jGVJLVGILS7uS0pjYjgs2MACtKCwiNop2L5hXJ3cnNXY97wuhJZCeikZz2yPSmFHByNwBG0jtRUrN2sZKmk7mLMnkBiVHHRcd6kh0+VohcyS7AMMFA6en/AOqrF3aB2KB9sRxvPWtMW0c9rHCGIAAwenAodZaMag2ZXkRX6yvG7Ky/MGzwc+gqGF5LVtsjhiwKjdzjmrVukq24BjZCTuLYwoB6D3psWkyXkwbcXYZLAK3HvwDXJfU3Um2Os3CIxmiYh87WI2j/AOvVqAgMQ3Un5cHhV/x96qXclwxgtgqSGL5QyjAVQOhHT86mRGedUeQojpuGBzkDj601IfO+xYWNV5SRX3kgpnkH1qpNqDWsmyNBPtQhhzgH3x+dSzOxUpGQxXBJxj681JHCWKyTyqinoqoAT9SKbaG5X2Ej1GU2NqxzguQQrbcr2FEq6jKGgF432fduXcO55wAOcZptzLHCyQRndEW3Nt+6DRfS/aIxsQkjCl1boMdMA+1S2+hk2ktWLBbeVIxlw7dHWVQAfoe1QyMiZSJWKyZ2BVyfQ/yqa2tVvNPZJpLhWjOG24JzgkKPXoBTFiivLCAwtJFPBkEMMDdnPWhbak7O66k0N1d2Fj5UKrukyCxGPcj3PPepdOgtpJS5iUhly24/Kx9ccYpLq5kaCJoHi53M24g5YAAgA9xk1DMWEMtvIDmIFgyjDMD/AD6UJ3LSs0m7kF8YxcywRblMnAyB8v41I237LGokBKr91jljjrUdgIpt0jhnAHDMec9Me3FT6siQWUXkxMJfuh1PUdwfyoW5WqTaEsZomjlEhLbvlT5d2T6cdBTrR0jJQJmVFK7jhiVPbp2FQadAHKRvI2xyW3qe/T6elWLq2t7TZFaO0jFyD5uAyj69/wAhSIvzaoS5RwysFVWVQEVuuD6D8artevEhYyqsobPABOKbCXO8AO7B9ucjAXtj8qAu1pCI18tXy7MD096LsUl1HazIpe2yoEm0Mxx1z/Wm2gjvrpcxMHA/dRKu4lu2T6VE8zXLmd2GS/3mwo2+4PSrSXQsUZbYxyu6lWbncinqAc49vxprV6hKzdya4tJbJ2WdirACR1VsbiT2pul3rJq8cjqqxKpymPlHFRS4miBkDBiM724bb9az4CkVwN5PQ43c4rR6PTYmTa1R1d4iJDG8cJ2yfNvQdqxZHBfg8ZPWrWkXzzrLCXI2jdAMHOVHzfmOfwpsrK8obGVU5J96E7rQ2hJuKGgtwSAoxxxk02KQrMWKFlUg7SeSPTNSWwMmoRJtIH+zz6nJouYHjjbzdpjD4GKGEnYSWWOWYGLdEpO1lbnGBSOSzMx28cDI7VBFGvmlzgEnapH8qmmkK3SoCV2/dwOtU+41LTUkiJUBxt4OMrWhJAvkyP8AdKhT97PJ71BDmC3M4znJxnBBPvVaJpGjdgSgP3gSQD6fWoZDunfuQ3D7VwBu3ABV9/Q1r2wW5sELQ+SVGc45B/wrJNs8Q8wE8Htg1bhd40DSBgIiMFskH1+lSvMIQe7Kcjug2xuAoADBeQuPWrlpMbexmKlkd2Cq3A49PzNYyWpXTI7zcwaZtu0/xc4NarGG70lkwiSpghc+lJIqGtzLngDRM8jkNvYKF5ZiOg/+vTLe3mmyS7MQpXdjngcke1XbS7dLeeGW2XL7A24EkYPXNOubm/SNrWBYhGGxuIO4d6SE0VrJHZdqb/lIyD9fpV6wltknuBeRuGACxMDwGzzWdBeuXOyLcX5JcZ56Z4rRjtJX0/7VIyEFsKoPzZHcj8DRdihFJ3G3tnGCHjYyysd3lpyAuO2Kq2yPeMtnFE6yyvjAOGHqTxkCrsMsC3GSTGQF/iyDj3FWtBMbahdySyAFozsZl6Z9+g6UbjaTMeRpbad1hwFRTltvQj+VWtNXMIQuDJMNwY4HU9z2q0+YbOfZAHEg8ty59ecj8QKy5ykbPJE+0rtHlbdufpQyXGxNLaFo4kmcRIqMdzdCoPY+vXilFw6SQudsrLuGT1dfcGpZL4XljBBOZGZSCiE4yMfzqrOiu5VY2jbaEyVwePSkOTSLkVxEuQsYCsSc+57GmvcGTMckysuwfKAMsc/56VB5djNpfmTSzIytjaeuexz6VB5XyIQcI/zsXGcjOabBSbQk0M9sxhST5sEbQOoH9elSW8wlhImZt6hicjmrkTW0oE7MEAPzE9Capy+VcyusRCpnnYcsRnqfSkDsiKCcwNgHKn7x7demO9KbyZrfyFbaGYs+3jdz1PsBVxrDT4o932nc4I3Lk8Cqd3cWkqMkUTEYHKkDn9ae5lOTvZEMskTsYpJdykjCouAT2JJrVxYJYwRLAPtEO55HC7mZTjaMZ7Cqb2jtZBH8pXAATyyCcHn/APXVm1037KkkrzKQMEENkEemenWriOEbsa7K6RRhGbcGB3HbtB/lU17DDfQrOkyrIn7plKgEKOmAOvfmqV3fiKWOGFQ27O9ivT02nt0pIPnulAjOxfmBxg5xVNFSWtkNit57eaOSaCTy8Eq2doP0NI0pR28xiVJ3KM/pXSql3dWLnyoHKjy+AGOCcjPp+OKwhaR27KuoRuN/yhuy8noR1pJWGk1oiK3uiVbavzjue4rbt447u0R5mJB4P4VVi0OSPdIshMRPVRnA96tl9P0uzeC5815TygXAxnueKq4pqSV2VLm3WByIZElX7wYcZ+lJbwJd+YXlKYTIbuM1RlvZriRXVfLhTsoxj6+v0q9bvDIwhcmNccjI5x2PFS22Qpt6D7O1MsiRNIzMVyncCpbyBrWJZo1Ug43jHTjmnxiNIEmEu2VW2oF64q3Ncw2mmm2UecXO4tuzhsew6UraFRTSsU2ZkgWaMMEcgZ9fxqqElugTncsbbj9PQDitBZrJ9IMLKxlDkgb8jkY4GKhjEKMpjAGFKkeuaVi3JpaGDcSyPALdY0WFGwAOu7g5qxFJ5LAkDLAdVxzUqxpcXzpI8ajAIJ7njOf0qJopbm52OGZUBxngDikmOndblmNDPbynaGnXJqq7OM+bLmRl59c1YuRHa26IkhzGMNhuD+ROfwqiiJLIu0FsDcoPNSxSYzBDoXUJHu+Xtk/jU9uk93M8PmCMxngHALfnUouolZxcRbnjRipII2kdD/8Arp1nqMcOnyyMhUzMAZCAV49+34GmkSnqNP8AosKPcIWMgKqzrwQD1HvVaS4K6hCkW4LtAwy81Z8+GKySNyw2uxaM8gH2NVoXF0TIjIvlHOG6HHNOxTTvoaTysd/ICtxgHj8zVFbeOYuqAB/XHze2Kks7+C6ujEAxYZIBTAb8e/4VpraWaWryNIqTDAjKvknjOQP0pqOl2Wrsy/s4UnzZMMB1J5qrLcpHex78mJcbsN8wH49PxrX1RbOOBSJZN5H8K7j6+orCmtHMv7yNoSFDc4IPepWhm46mwZLSXQmlNuVOSQq9lz3zz/Sq8d6h2xbQqH5ckcAU+yf/AERbW7g3oRmN8YI/+t+dTW0FhHbu825pWYqAr8LweuR61dl0E4uTK0qhosRE/IwAz91TVe3Sa2m3sFLZz838QNXgLaP5mIwfvIoPA9R71VVTfXBkgG2POxATjH1qdinBPcsJHbzQSyYk85kO4DBUZ6Y5BPTr0ptlEkA80hWBHIGM9OalwUldLdVmCHBwDtq5DHZ3AnYlopguY4Wb5ev97FG5XKtzJuGlnfzo0AUHIB5wM+o4pZ/NnIt2aURKCQQflB6cetPnQKRGZQcHjaMZ+lJC0pfJwF/hOCaqO4o/EaOkaXam0uRLdGUy42qWUkH1x1pWksgqu3mxyfdJOOT2Pt+tQvEFIZVOcYI980xreeKMSTWxj38At2PetbockWRNNbRmW0DtCvy+YckMRXQade2d6qW88W4heScBtpGWx6c1gXNmfsUQFzbTAqW8oSfNWbFeSwzbtrdOcHtUshScdzpJ5L7TPljlSS1jJEauNrEZ6HrVNLa31RTubZPjeY2GP17ii+1a2uYQrySAghhx0AHT/wCvT0jjm0+N0ePeAZEfkMqjjHvQHNd26FGby44jaRQD5GAPzfxZ/Wlc/wBnxGcqW3LgFFyOauw2EK2iXUkpLMctGRjJ7YqG5G2SO0bMCMG3Bl6ntUkJXdzIW6ub292K5TecA449SfatuOO3jcRRyDO0b2ZuM9e/es+a1S3ZhZHCFMEn/HpUUcJGnPcllVQ+1QOeMUimuUsR/ZhdRoj7FxncecEHjFXbm2Wd0XehVecL0P1NYiQ7z8jgcZYsa0dK1JNOJzbSzyMdq/NtA+hwePpUqw4NdTOtbCdlgmeMm3V9qkOA2c9eeR07itV4bZzKg1FTCCdzKQ2BWcHuQqRB/LRVIfdjj8qgj0qeJo7naFtZSUE8mdrt049aEi17pLfw29oUSKdprRx/rGj2j+vb6VEtvLFAxiuFlfPIY5UfSnCLbaQxXMRkdSzH5SAo7HPTFTm6EakcmXI5Az7dBzRYlrS454JfsW2Rg8ZYAse/GcL9D+dQIqtlZPMZEYELx+VMkm/deXIZN2eM4/P1x7VLZzi4u47Z2VUbq5GOB60rjSSEntxMHVkWKGUnam7oMDvUCRpHA0SxhVY/MuOtaWqjTpwyiTydhCoeTnnqKoXTm3ZEQ7kwACBzg9/yqr2GpWEL4ZQAPlHGMdKklEiLu4VGJHXP+R1pLdCJvu7gw4BPSpXDPG6sQXGTwPu89qUpFybWxTkWaZpVh4CqdwHO7iq63t1saN/mCpgZH3RirlvcZ2+QwBjGWbdyPwp01ql1A0hfZIq/MQoAx+FQZ7sgguZ5ov3hwFIwBx+PNaM0axWGPOxI74CFOw6n1Gc1RsbeKOcKp8zHYtjNTX6LcWLOICvzDKjLcZoTsyugSiG3ixvcpJgEYGScdahM9siKBC7bGHzqRgcHnkcflT4kaa0kaV9xjGI1RenHesmRX85kCHIAPFMiTNKG6eS+8tZo40mOC+SoAPHarEE7GZEiZmJJHHt3qrBphbEiS4yoLAoflIq3b2jQlmd3KRuEBxwuR+OKaCO5Jdxlbp2nhzHI3fkD6etIwhCBISUCA5yR/n861p7mOSFYUiDzR8CRiPxyM8isrekCuBbqG5GXX1/HFDeuhTaRIJfKg3MVGT8sjc7j+Bq3NbTvbR3twX2uuQxJJfntz+tZqme6VLJ5yIl5CscKPxqUrIIktmnZ0jOVAb7v0pp3JUuZiLL5beYB04+6eKYmfMdgVYNkgnt34qWQqEJbaMjnnio1byoAFByWBAxwR6mtY6jIflA3suSOVB9amjLiQyIPLLIU3DOKhdZ2jMoYfLklen86fbu825WIG08D1pdbGTWuhZiWea1SAuCyHdy3H/1qvvqMRuBaKQ6RABpJcEDA5GKy2SSB2RQU28nPGacIZJY3kMgjkY4Vj0/w/Gl5Am9jTubQ3byNHEETaCdp4b3qla2DtYNmR2V3G6LsDnlv0p9hqM+mTRtcFnVfvAHAP5itm/mi1GBr+3he3Vo8hEI+Yjv+NNJGkddzBv7LyGaRI02sQPlHb6ZrPJPm55UjgLnOK3/t1hepGJXMU6ZZ0cbQP/r/AOcVkXF15ylUBLJkbsZB+pFRJClFdCk88jBhtdiSNwA6+2atXGoXFxCEMasI0AUv0Ax0A7c0+4gaNNjJlfMH8Q/M099OkJR0TejMRnIOfoQaTujSfkYcOozlyrlDHkknHI/zmpLmS5374hmNlGMckY6n2/Grk+kxQSSI42sflABGc0y2sYrdzIHZgMgbfU+v50jO9iC9cIyhGO5lyT7/AORVrTIRJGzhzjadx+9j6+lMlW3ZlZ2O1R8y/wA6urbTIqbYo4kZQwbOMqRng9M4NSgWpVnslk80FcbV+8R0PaqRMhAAYucjO72PatCL7LdZQyHeclmY/L/9ardrbw3GEeFohDw7EfKQTkHOPQ01cEr6FBpHab5UyxA4UdKkSKRrdpAwGw7eWHJJNX1ljg3xwRBs/ISxycZ6j0/Gq9uqRsW1DiMnJaM8gD60WLk2VVszsO3PzkM4zncPwqvcskAEauVPYAkmtJpkuJNqNiELkMVI6dutUpJlmuDteJogMLkd6LdzO5ajLSE3DW8cRCggjIBPH4VHPdl0coi7A21mJyDx7GnXdxBBahIoyCH4iY9R65xWZ5iNK0sqbNpyQB1Pv2psL6GyZIVjc9ChyqKeSPwqqtl9pwWcpuAKjHLKe9JbCGaYlivnn5uvAx2raMyNZmLftlRwqc8EUrFL3tyJ5IbNg0DOqpkEb9/OO4/GsyK5M6ESvvKScADPTocfjTomnlvi8oj3uNwWRtqKecZqQtbwhJXiVAIwH2n7xA/xp20FzLoTGcgRs5EbucA5yoA6fSrqvDHHMs6B5GyI36855rHjzcTgxKyRAHlurduamn81VDiIsw4QuSwH4dqaWg+e+g8o0p+QnOCCTxnFMc+WDyVZDggf/qp00kuyP5kMqjOwce/5VCziQEmXyzuBaMHPPai9gQrIjDexDEdVA6fWkSQvL5hYcLgCngs8KhARjO9gc96YUcP9wPz1WmmyGtSaMA9QcNnGOKIfsqyOsocnn589BiktZwrjePkzjpViK1R42kI5BChWXrVlxsxJpPNBmZjx8oyMZxTRCkkTv5hUqvA9atPZ/Z03SMjryVAOe3PSprOytZ494P3OoBxhv8KnqJR1uZYmbYUmRVDDhieRx2556dKtWF/cWtubWdd6SE+XNgsMe3+eO9WNUt7SQqfOSKYKozj5SP8AGqaW91HCUADpuChgMjHrTuJJxkdDpGj6VqQZ7i5ZJ2YiPb0Xjj6msI2MgvLi0jhLl2MYZhtOPXB6fjUsMN1aXEqLIYZnU4JHysfY1SmW8jmE8rgOCC3mnPX1obKbvbuR6lGlu0QjnZVCnDYPUZzUkcTz2txNbzSyT7M/Kfx+XjOabcxG/hgUqkR2tgM3XvnPTiltt1pEoC4YHnv3rO/UbeuhNiaHSbe4uYmAnchWkyXPvj0/Oql1HiZwq+UpQk7jjn/OKnacXRd5YlkXZtXcpAQe1Vwu22kh2M8PBwRznPSn5kyRDcW/lwxhlc+aThwQBjA9ev4VdtNQEdsindJjKoAMbewOeaiSEtZqoAYLnGDgqM8g1Db2oM+6TIjiVi27nge1JA9HoNQpFP8AZxKFSU8qfmwfqKa8LiaW5lmdHBBQ454IAJqjo1wH1G5uim/DEKxONv4YrXuTFNH5siyEv/qykgTGOcEEZNU1Z2COiJzGkm1tzCduWyuzJzz8vY//AFqkkUxERSQsgIBUMpyAfamOLi7FsYraJAANuwgl/wDePqP84qxaoJbspq0jW7JkcA4BAyBz2pWKbuZ+yUSFJGGzdnIByPw9KjljRCETYYQcsCOSfzq1PHGl3h5dyEZUr1II4wM/Sq7QuV5UYzkD3pE8rsVHt/MgZgQSWO1T1xnoKS3s455/NA3j0Jxg46VsHBjjD4GBtCjsKrzQbiZYX2yDoSRjHviq5dLlKnpoR2el4/0kMuXc9OiipmtxLIsUTFdozvU5I701lvvscaQyjYD+8AchW6dRTWl1FVlMKoHcBeAA2B6E0CTRoXZ80yEsHw3zPgAk98gd/pWXqEMcojSJwJ5NxwWOAMdMVY0m4nt5zLPZtIpUqQJACDjluf8AOai+0Wc04mUqkmSqsx5A57dvxo1YKK6DtPzCgjkly5A27fue9aFzdpNEYoFwzn5gP0PtWc7qs8Uc47biwwSc8f06VLtEG9o8ZkX5Hz/P05oY07DbWMR3xYSxyS5JUtyRj27fjU8ywzSskiiJmbO4H/Gs+F5IDI0g3SmPAZV5B6mnQNcS5iEkbs2DiluZ3NSKCMIY4yxZQecjn/P1qn5Est0RE6qAe4JGMc9Ks2zGOMt5ufJ5KHqfr+NVLgbwxBYKw6DoDRdouTutB6oVTLO3Xoo5p8pEk0S73jZzwxXaM4qO2ZpVjJQl+hBPB4NTSSrDeZaJWjdeBtwASKpMlXRIsjBDD5LfKSxd+4Pp+VY7WsslzK25sE7UCn7wrZgklcEbgVA4B/hFOVmkU7kIAyqbfWky7Noz0tJZ4skHYp4UtjHFMjF/CoeMyBFbKjOf0q4LshnkVguwE4bvj8RSHUGklEig7nXuOM+tJamUl2Iru6kaVHnk3My8nd/nFTQzGa1dLoK0RHGSd31B/wARTbi3l8xJXA2yrn5D1FData29wIGXBQ/KzDJBI7jvQnrqNtpXJ4ZUt5JJbiAvA4wjY+UNxjJ7Hg0XUsTXGEKsvBwvRf6mqmozktE0FyJGVjnacgAYwc9P/wBVMitFdwHuGRZB8zAgKQAevpQPmtoixHcZfdAq7x/EmfmHvTdwWYxNku+XwB0/CmWWlhopb5JmSDlWXgE+wz7elV0kuRNIxmMcQBCrjOT78cfXpTK5ro3NXjQWttPaiIMY9zCDIAJ9c1jtbskUc1vvLuvz4OCf8atx6hKtqYw22Nx88YJHPPWsmaebeEhbYoOWXbgfhmkN7l9dKI8t0VhkgEFNpLcZBHTPX61NPbrFEpEzAvISkeD0xjgYxT7W/nhsGLeSzWxADKDlznPH06fnUWrXkVwiMlzI5ABJ8sAg9xR5hdJFRL6a0u4pFZmMQI8tAVGT2Iqa4a5muxdPF5UzrtaNwf61SRFDearlWboS3zH/AOvV9YZrh1eWctISfvvyfb60KTITuRwNJCrNIUBbcSwAHH40wTb2Vk+YOckd8ClFkBeK8sh2kEMCQAPr+VSvHZxN9qiJfaNpwRj6evemtRxRNJArSKIxIBjks2QB603y3MrRqkvAyGIA+UeucVFBctCdyOETPHriq1zdSXE6yC4MSBDk9D+VU0krI1k1Ys28VxbyC4TzJEfOFIwFPuOarPJqCzyxC68qIjLknaoB+oq1LeyWy20RDSRsMyOVJ4B7etMNhNf2C3U06mPO1VWNiW+pAx+ooWpzuL5tBgZXVhbyxOPJO7LZwfbn3o0+G3VSZo0dh05OSPXHWnSWsNnb+YkbROTtOM80zSomLebNcskbqwIHJOOR+tLc1irOwizyNfSBcvCq4+UAjPWhS11NHEURmY7CSenf161NujtZVeOU5z0UjB/OnXlxFHbRzxKFk5DEckH3qRS20HSwxxpygyDtKnoGx0+vWobfyhFJJECHXG7ttz/Si0cujrJLvMuGbK/MvvSrZu0sipOgRjgljt3YPTnFMVldDzbNAF+cpJgEtnIIp8UsSzOHJlY9CBgHIppjnZAFhldIhhiq5VR0+g/GpYo4S/lkOkzrgb1+7z/9alcOVkwjjWfzVTy0425bI7VDL5btK7pux3J/lUssCqrhCbgr0fbjae9UFkjMxG4hAc7hwf51THd7EsRUZLswfGAob3xSm5nQ7YcoE4OBnA/oaSea384sj8IQCx6mlSUAiTeZFkJztU8Ec46VIrEIOdqNEJGOemeuO9RnzGj2O2Dn5Srcg+9W1vIY9SKoqiJoyAy4JXIHOKhVFgdwmQrfKRjqKT0Ie1yW2hup3jiH7xtpIHHQHuAf14FUpbJfPxcSubgtgDHoasXQMF7a3Vi4aQDJLHjk96tCw8sie5lRnxjOOhPORRpuUlda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BDAAgGBgcGBQgHBwcJCQgKDBQNDAsLDBkSEw8UHRofHh0aHBwgJC4nICIsIxwcKDcpLDAxNDQ0Hyc5PTgyPC4zNDL/2wBDAQkJCQwLDBgNDRgyIRwhMjIyMjIyMjIyMjIyMjIyMjIyMjIyMjIyMjIyMjIyMjIyMjIyMjIyMjIyMjIyMjIyMjL/wAARCAEAA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i5HBuAGZTlQQAePep0TdIv3flwNw7Cq8Nu0l0zFh6gN1x9BV4KEcqmXGOuAD9R61il1Kj1Y+WQI4GSyFSu0twP89ahSCK4Co8ZU8ZbHSrE1iHgQq5JByzDHHt1qxHbSrGXneSRiw+Zn5HGMEdqaiCKcVjGu9QdvzdF4GfUUk1nbWyrcMpUxNnbnlj1q9cefZSwiOBWEx3By4+UevfNR+Jy7W0cYiViW3eYSCxXGO3b/61LR3sgk4xXmUrthJCiOzP5p528jHtUdzYCSNPJ3K6ncFz+WTUkWxIVEMTLGhDMZD0B7D1q4wGdp+XIzgH+dTGC2ZEbSd2YzvcBWglTblSCzH73+cVZsTK0LpI7M2Qo3Ht7/pV9vsoU+chcHgAD+tSRSo8qoQzLwMN1I9M96IxXNYrladylLBlkBA8vB3nAP0qtcQgxRQncq7jw2MnnjmtSbymnCQBlQnJ3nJNUhMDfASIqxqMqTk/rTlFJ3CSRGwQKiO67jngkAA+/wCdE5CqBHtOFySvVTU0/lSXsjm2iRWUsBjgnGKpyozK0EKENINoOcKPQcfjUqVhJ2FWSB7ZiHZyr4ZWOFYnpg0qXEaRN51q0YQdVbLHP5VlvbujbHQsqnOQcH/61aht2EWJASGQBhnlqnmsTL31bYjuYUjVLi3mYRsfmXPI/Gny2pt7WO5+0bVkcA7Rn5T3NT29i6s+bdhbsnALbscYJ/nUkUaTwSWzKzJEvGOW4GRVXRja25KVWzRWjcShSfl3ZAz79hSbn8uV2LIWBV2z2P8ASsqzleSVrfcxEmfmY5I96nlu3tY2VTvOfLYMchhjg0J9zW7Suie7eJITEoZpsgBj8ykdvzpkhkF0qKhjBwSANoXPX6YqzAVkMSbFSRYwWYR7iuB064GTUt1I91JvmcFwQAvIx+HpRyiUb630FjAvQiRonmxAruVeee5odn34kPz8DJXpVcxXyTSzRFQXPLphMHjp9KshRvk3ncxXO1u3vVx03NU9NdxvlyRQiTcF3cDnBFVEKW7/AGiSPcpO0qwBUepxW1ayxx2flJCGY/Mxb5hj8RWX5ELQzQzOWdWIbaeAOo+tOTi9hSu7WK0vlWlv9ptVMqOrRlixUDIwDt9amsrcufPk5k2kuwOOPpTBEJwoI2QRsv7tQNrEZPNTSySbSgbG4Hhew+lLlutASV7ivcASSJhlZVBVlUfN71nW1xc296DG7oWXYWXll9RnjH160PAPtLvnLbdyqzdMdDmmwXztdAkBQRg4qUrbkvfUtzLMscn+kMwl4IZsimlTb2vKBSvdTk/h6VK6Myr5bbjkEKOd3PapDbIiPCx2nuAMbR7jtTtq7Ddr2KRcJNL5Y8sZ+bLYP+eKniYnLKCGznPoKhbYITIyM7sMqO4xSGZzCcYWQgKq7eAPfPvmm9C7WTTNct8oOQc4JIxz7kVGZN24FgdxwMnpVKKeWRS7IUbkcE1ajZSw+cuQCN23v24q42Y09C1dNPIU24Hlx7QY2GRjkHNOu3E7Q3MqRyuLcQYJBx1z+PvVNJJYZGAOD907s81ITsTeSG3Ng4HT2xRGNtAaT3L0MUF1pE9knlpPuUoZMnIA6eg+tVdiWwEcke1iowQcjPrTokkhcEYYsQdqnnJz7UOnybpZjgdFAww9qLWZNne62IZQY0QMxBdW5OcexHrUUMjrNv3/ALwKcP06Cp7l/PVf3jPtUKcrjgdqovkMSByfXk8+9DSvdFmhC6yeX50iOuGALH7ufeqmmh4POeXa+0jO5wAw/rVfLRZeXO0d6nR0uJBJG22NxwGBOfzrOS11M53bVhYYGa4kutg/dP8AKwHBJGdv0xSWtxPITHLBtVW3ea4BJJ/wp8jOkaxRuFQNl8nrU432/wAiXC8dpHKhh2GfXnvQ46WE2k1cyZQ6/aJpGjZDIMqvzZHqD0qC5lEkyrGWlK4OFGRirN83l28MkL7ZSSphIJ6/oaltrdbKIRlgZZVLMwXaQD2560lG5m5Wui3Fexi2O6NgwXALDGQeucVX0u3uAk1yWVixADMxOR/I1Gbe1YBbi7ZCRjDEtx68VMstpapHBbOzorZZsjDZ7jPelZLY0TTimwm0eGNRNI53NwqrwMeo9RUbWcMDBokUgYPzAZz3OBUk15c3WHZy6AZG/qPrSC7WFxEPmDYwMc5xWvKtyklYvLBDa2UzfaHEsy4ARRtBznB/IGnTyow3RoqEgDI53f5/rVaNkZiZVcArxtAPNRhxuZVUnnjcR0p2HaxdmvXkhNuUD5IY4bBbA9abHeW4aT/RwC4G5s7v0NVZR5zKp3Ko4YcdPan2hhSTJj8wgELuPIPY0Nu2oPuVjcC380by2RvXcv3R2WmIbmaYZfEajLFef59KluY2kuNzNgDqvTcc06VhHDIRxuXGc1KjdXM4ptt30Kr232aTcLmRo2+ZV+9znoeelWIldkLyLucd14A98VDEkLwqWbPT5skcVYZ2dUtvmPG84Izj+n0oTtuVtqRSCNl3SIWI7Lndzx2qKUK9vHEtuQFYsu7C4X696cokSbbJvIBzuY4GM8f4VdlEbCJVwz9WBH3fzotzaolrmRlSRqY4reS4bzCwCqv3VB9x1q6lpeWzxiR0YbGGc89efrVu3AtrqOTBG0k4XgjPB5p8jQtJkbVKggZbdx+HSp5WvUlRs03uUHCOzGNFUYAOD19cUxNiq0R+UgZG7+E1PcrGrFAWG3jczY4HWmGJSC+FAz161rKKbNutxV3/AHXYkMBhs1KWQKAqgHoSvOaiGwyDcflPBYVPJG8ShxJuBGWKg9D2yaEraIZFkvLhuT0zSyKI2ZBkgdTnr+FPZiV3kqRnAVW+Y8Z78/jSF1aYvt3AngNxijVDJUkCMNgYcZO49asrI7LIy2ykgZYkf41UlkDtuClQT0qyskyKT8pYrj5+QP1GaGk0LYph9zLvRY2xyN2cfiM5z7UhVigKgDbkgbufrUghDDzCnJ+b8D7dqYw2ruBwWOBnt9alPS7EnZajCpEQJkPIyTjmo0iV5FQOeeCR1FWLmyCFylyPM2HDMOFH0+nSoB5wgPlorORyvQgeuaTepLlo7BJIkcxjkBYhC6nA+bnoPepTPJeRtEFVkYKJFZF3HHOAev5VQkM0jQSsQp3BQqt8x4zg1ILmaRbe2YNEEYRiZRzg9Tu9ecUm+5Cba13JRdIIWkaM/um2gkZ5HCjn2FUTqkiwnacszZKsSwHHv0/Crt0thaobKWaZnU5YBmKk9R7Z5qK3s4HEY24L8Mw7D1qbpIhq7syuls9wgczMwY7sbeB9Kt2ELRvcxsnCpwzLwR3+lSRQzwxrEqEbWw3Tp2qKO4kiukeQzSRsSpDcjHsKRLVmtSExPtjw8kaNneqtnb7D60kMEk53pu3Dgsc8fUCr01wl3KqpgK55Xox4NF1iwuHht7uJfujCAkL36nk0avRGjaT3Hq8a2CYO6VuGwTnI6g0gicqZAvyqckjt+PaoRIIEMkalpD8rM3P41Hf3S+TBGHlBZtzbQNrDsMetUvMpS0uWHfMoZTGY8ZZ88A+gqOR9uZYlZlUgDaM857UoiPkkSKF3YYKvOK1LS1VLWB7Tc0zHLH+FSORmqs2QpOV0VIbffLLc3DYmZNwVmJ25524x1qKVfMT942R2GfStCfzZ9zTOZJc7XYkYxkDgCqJjeWUw5XjIyaIu90VGSTtYoBTE4KyFo2bLZ7CrSQqXaQZJxtDH8/5U1oSsm2R1yCRj+dT+buLjAQKgIZeT6cZoV1o0HPboUHtZN2RLxnoR0q8SyqEdtzf3sVFbxMqz/vEC4DLvUqT9MA05AHbakoL45AH+NVGN3eJUZRtckfcsZ2nPbp7U4ByAV2s2M49KjKsQyOCTjgcZ/SjhLmMhSgVRuJ55quRrcq6eqJryIC4bzABIDgqBjn8KgJ2J8gLewB61bnZZ2aVflZiQR3X3H1phjuYQ2PMGR972pvQe6K4jdUXem0Nkrnv+FXftCIkiSKRHtAyRzzVSMuswklXIUhgO2Pr2q5cGC4jN0xWGNAA5ZieAOTSTb1QMbb2jYWaNVdGBA3HGTnoM96UoEUiSBVKtg9+f8+9ZieJLGINGEuXhVt0bKnAP0P8AjTW1XU9SmTyLFIgxJWS4JUMe3XFU4sjn00N2O1gdBPMZIo1GWOzgemOaiMTsEd3aRAA3XIZevP5VStvE0sFx9n1q3aEAbQyrlT7nH/1604Li01NmSG5iLNyVjOOPpgZ69afJoNST0IECSTF3/dRhssrE8D0FU51e4mYxnbCpKruBOanlmEMQhL7iG6AZGPXNSWyQzt5KzHzQRhQucc9yeB+dZtJ6Ck0JPBIsThlUNgMqgEdgAB6CqiWxuQ0xnXagwyK2M844yenFOvRd3j3Mf2gx28QKoJXyzEcBfX+lUIkZgULbWXCkjO0n+orN6MlqxNqCRrbu0I3FguflBOR6n9OajW5CRt50TCHO1UQKMNjrn61NZRJFNIHBZk5AySpJ9j1rSFr9rEjxqpVQMq5A3dM44xmhRurj5W9dii+nWy2gSFt0hXJLfMQffio7a8s4Y2SSNhOqkB1B4464pLi8FjNhCqnZuZdpYYzjaD2PNAiS7tWEWxZvlfrg475p32sYynytablK3vZ9zszs6IQTk8jng1eTUJZVmg3RFVdSCEBPPcHr36U8wwxT3qSW67pU2MqZ46HcKij0+aGCWWCJhHjHPUehzU6jcXbyHRRi2yrOqlzwxGNp5qCK2Z5hPM/mZAK5HU/StCOzje0CGdprhcEpt/XdTUCQsySZQKM5cnr7VUUlqy1DW/QlEQEQVto7jPrVRLdFmJcF4useRnae+KcN8s7IJ1KjoV+b/JrVhsI5QjhivyH5X+8MDp6d6b1dkU9dEjLaR5GOSzHpkiljuJkj8pGZVznK8ZNaLWXnOUV1Vs/L6H/69TTafG9okAZVkU5UjksffvVU4SvqyFTa1TKCS79ru4BUZA24LHPf1/GnFmNwzsArfe5A/lVS9iksCRNLEW3YCq3OOucHtV6DN3ZrIHiIJG1VI3H/AD705UWrNgmubzImPILAMMHIxVcWbzufIYK5PAJCj/CrM4igRGllRCx4Vmxz/n1qlNqVpG3zTeY3/TME/wD1quKfRFScerIrl7hGMEygFTyF7/iOtUiyRkFY2YnoW+X+dOvNWeVQIUCqucFgMn3rPluJJWDPgEADC8V0xikrtWOWU9bJk9xK7cnarjkFXOahS6uEGEnkC9wWJH5VD94kkH86aTt9QKOaL3Mveve512pWVvo1150P2qTSpk2SDezNC+PvBuuM0r63o4hjB1O5uFVcLH5szBee4LY/Si01iO3hjtSu8DAOW3EsBjJzxzT7nU7dY5VtrZFlbkMqDGR6DFcvMup6aTWxmNq9jIzMl0tsMYCAzcj6hhVS5dNU+z2ls8jQLhridlYD6DOSf8a1IW84GeWNiVXO4oACfy561PLf+fCI2Bwp3IoXpx3Ip80egrN7lqe3trKGBLRZJYtu9QQFGQMFckDqDVV0mfy3WNWZcKxzjaB1OO9Ry3zqodtqqq8ccAfjVX+2mhcCJmbncNvTP49azbXUrRI0G/eLsmgWVGb5gy559h2PH61FqmiWY017/TU8iaL5v3bHaQOo55BqGC7u542d0GXO7p1HP5VcW7nkgktbiNPLKFcqW+XgjNVTbTWpm4prUhtZG1TTY7kBRIq4fAwdw4z/AFpjmWzcOGILDJZe3pj3qhp2qyaCk9pcWrMS2VYHg++e9LP4ie8VVa0DLHn5lJ3Y9+MU5Um3dGTklq9zYgeSR1uWRQCDlsfMSP8A61DFGdnCsqsfl4A5+lUNNl+1M32aQqGOWUnBz0796vy299LOF+yNIE+80YJb047Vk4vZo1jK8bopSTFJmDIzsrZyTtGf0qxFcO7HehZH/hDcZ9c1ck0lrZ45JmbexKlVYNwTgn1OOv51LLp95Yi2uZLRXtXZdxZgFZTg/UnntT5XYqxz09v9slKBwAvJ5zj8fWrT20aBGjyCuOR/Fj6dR7VYuPKa+ujHF5UCtkBR0BPQfSmW87IrqhXn5QxGcc9c0uVJAoRsRyBZpirubcKA3mLnk9lxVm489C8FyCrcF8t97jrjsKH8uZtrojMpzuI60hle9mNuXYsuJDuwN2Og3Hn8KVna6JbaIvNSzjnbJ8xsFMgMWGO/SrsdmNWsoppJVjfaFCpyDj1xnFQM094qC6WOJlyqHgAAn29+KtaRLa2flW10BHsDNuQH5if5miMVe4J39DJvXTTsoCC/qo25qiPEF8q7I3Vffbkn61Hq8vnX8uCxAOAW5OPeq9taPPwgAHdm6V6ChGEVc4eaTk7MmOsX78NO/XOFwB+QFNa8uZGDF2yPQ7cflUx09kJAcE/SkFnPuKgBj7GnGdJ7NENz2KjO7MWYsW9TTBI6fdyCO4q6LaQHDAKenXND2UqjcArD64/nVc8HomK097FIvK/zMzMx55NRl2XqvNW/s8xxhCfoRimtG6sN8TAe4p6dGL3t2iqWU9Sc+hpy4bsKlYJ0KgHNGxAcEY4zUTTexUWupEfwpCvHIqYwDGRwfemiJxyea5ZRkjZSizVlgCpu+UtuyMdTVmBfMVAI9rL0K9arxRl2DDBVf7x6H0rRLKiK6k5fk89K51fY70rEd/cPG6ws0Y+UbQpDFie596qxDaPMZ+DwPWnTbJHxLlsHjbxj6EVXjtHS/EkiiOMDAXdkN9fem7rRA01oX2iSWP5lY/LjBx/KnW1nFbICEOAc4bnr6VII/wB4MHcB74BphkP3cMpBIGTnoe9VZJ6gkTEorBtoIHYn9KZ5e6VtrFWJ4QN0FKEEkZAYs2PuggcetQR4VigDgr1LE9Kbdhl5FgaPbKgmwAI1YBue9RRKkCyIqKiuCpLDC8dfxqzZS28bgyZOc/MT930OOhqO8lWWBQkS+WhK7j1YnvgUnJtJozmluYs9pJBdtcacwdlXc6op2svfj/PSugstYg1G2iEcjxXEabQrOcqOuBz0rLM9xaBTDAsmThlHdcY9RU0+kQam4kg/0OdVHzHhSfc/1rSErq0tyFFx1RsXcsvkQNIXVmwQwXltxqvqepRWsQtb+5lcw5EcK/MfbPOMVzk+r3lvi3vYmaaI4VwTzj+f4VVtrWXULpftDPEkhLGRlPzd8CtVBLWWxMqrekVqaUWrW00jxk+W0gxll6n654q1Jbyi1bYAQOv4/wA6ztVsbdrRJrUEtEQsm0cAY4P51asb9FhV7llKOnlu5YjYwztPXuMj8qmUYuN0FObbcZbkdmsytJ5qsEUHaAvLGrMV2s1wkpRgVzvXgcYyfpxn0ojlDRGTDKuSAWHDD1BPUe4pjoislx5DXEbFlZRnbuwQNxGOO9c/K07FtNaJifaUkaJIY1xGx+Y5I5JP5CrUVyY24bMhzyq5Uj3zWdbRmAhpiMsMEdAualnvbaGAhSGlyeVPFVCEpOxk5qK1Mi5DSXrooyzOQMVqwolvCqs6qBwdxxg+/pWZaF3uHlVQzKCRn1phi+3kTo/l/NtkdiF2+7V011e0XsZUVuzYVVYlgcgg4wetMBcnBO0D07VLaJFFb+Wt0s4X78wYMOp4yKkHlIqyIfMVmwCAecVwSjbY0lTtqiIKsgPWoE2RQMpkJIP3WJIxn/CrNyjI+8HaoP3l5yfaq/mp9qVPJMp4OG4z9aIhFPqi6LSBtOSOP5py4YsARgZ6fyrKuLiVboHIYZ+VVHO33rTGrvARaQxIoJDFpO49KjmlhguGeGHIIAfBzgY5P5VopNbFPltYzp7hBLGGhVifvFhll55FaTpYXsIeG2WAKOc9arPDCnzon2jHy5yQevGcflSPC3njeTGzEKUViQF9cnNW6st7iUYpET2UZJw7L/s9c/SmrYNKwEcqqPV+B+dXrkOJdqMrBTgkYII9jSI6lSjAAA5yQaFWnYz9mn0IUBj2uI1/M8/XmrSFFAyoY+p5ApBGQhQoRzu4GTTfNjWJy21cgDcBk49qzfkehcUEecyEKV67gOmelWDEFgxv3MGBxn19qhjVNpAXLDuKeBsQuzKDnADOAT9PWlZ31YDzJ85UnLYHXpUTxqjGSMHLDnJz+lR7wGB2jkZ/D6ipQ6nDyMFVuFHr9KpvuKxFHOJ1GzKAc7toX+dWYnjeQRvs8xmGHc7VAPcntUbSK0Jw6iNRuPy/McDOM+9Vo57W/wByRgr8xLZJOQAMcfXNTdPYTfQuzyMQ8OYtqt/COv49SKS23wkMysoByvHB4rOSyuIk3xoWVn+Vxk9MZFXpZGXblyCFB4IOKqMrvUS7hJcGaRiVxnGRjH45qeJTgtHuwqYfPBUZ9fyqCNUSNsyNcA4zI3BXjNWEuIYnJ+0KVIwGVgAfbPNNtPcLpkc73LqIzufeQTtwxb8ef0qZb64S8EtwZdyqVQMAAB3AyMAewqLTtbme4jOzzILbOxWK85yD82Oa2F1LStWkiWaHUA4b5QhQ7QOxyuSB6UXvsybp7GUk5Ecu1FUsm0jb1XHPH0qidKiaB5LS8aIZy0LrvGQM545x9aleCf7WxZT5bN87BAAMc4AFTJH9mVo4hsAJyo7+x/SqjOSFZS3RnyrqjxqhvY5NoxgjGB+IqAW2qOpwzMOpG7AB/Gr80TqCQeScd6dEw2glMEdD6+taqq10E6KfVmTLpuoiTZJE24+rD8+tJHpTuMyOAPQc1oySlb1XLswHPlAfM2atkxKgllBRC3QdSPbrUSrz2Whz+ySepUgt4oFVEUqT95s5zVgwBIXgV1aK4yxTaN2R157+tQhZLmMtGYwqsSSTg4/GhJntyHj2so4+blVyeTn8qxcpN3bKSS1uLYW0FtH9mZHUhiX8zAY5HAwQPrTfNe02CBSuwhgWXqO/fHWi4nLsszQMrkncwOckGoIWEs+JFZI1G4qT1J6A5/lRJmktYpomneRmW387cq4Pyfwt9aiLR29zIjqzNtJLDjb6cVeCBE2qAhYjhhgH14HNQpZTXExWK2WSQZZnZ8DA9cn9KSbYkne5VjICi5uVUkAYC4y31q7p7wzMPtQaNCcK4TcGbsDUYhiupZUDtEyvlQqbgQO+ParSGVbKMXCRKmS6YGGJHQn/AOvTUWwimnboT+a9jbzQTBlgYgoQnD7eMZzxwfSsqe7gkA2R4bv8xOewyetR3ExnuGd5CRnO1hgY9hVKabyHVSiOMZ64x9a6o0VbUmU0l5GxZFZZ0YiPCjkZx29KmeIgbyBjoD2NYVtqxSYM8ClFOcD/ADzWyPE9skWPspdt24BsYXA4xSlQd9BxqQtqyubvcfugLnkdM1VnAdGEb7TwWI6+tWI0RlcMwUEFuRjmo2VWRWZcp90e5rmabWh1NXFguBlVBYkn5mxz+VBkW5uViLqYoySw7qeagKeVKGUkENz7UXey3t/kUqXHzDp/9c1Db2Ym0tzRWaLaAWdsAhSBwR2HFTvZqlsHY7V4Ibufw7VX06MLCSJGIGBhjx+AqUR2zyzCYsyyMMhuApHQU18N2GrWoy/sUSzicxPJKxCqIjnJI6nimaXo1zGn7wKu4sSpHzLjvWqqhn8wMQijO4njND6iCrxIi7GAG5T8xGOlEVd3QJK5lOkrTGONisZyp5Izz+nSp7SCRbsxlEjiX5Qzjdn17irlpsNncAIzPuBHQAY/nms+SC48t4LaFjK3zMATnHfrTtZ6GUlrdEt2oWOR0JeNNxXKgbsDngduKz4vLu45EdSqLgrtH+Aq4t8JbX7HDA0SQg5DcsSf1rLWK5iuBJC5LBNz/Lx+XH+RQ+5Ld1dGgbKUoEScxrt2oCDz65qayvnswigr5kfV145HXPr9KraVaztcma5dmTJyjE8+/oK2ZngjgFxYqsjFdqReWTlgRlj06detK3YVPXZkyb4GaS4/eSOm9Y8Z2j0x75qtd3VpIQDC1qVUASKdyN65+hPUVXv3uoLQNcbmlZABuXBYk9Scnp9KzILlNq2cxIOeuOM9gKtSa0NJSeiRoz28lvM5dg0chBV0YMpx1ORQ0e1ggYYHOf8ACoLK3eW6lW2dUZcFVUgAj39efWrU89hKsgmk8qWJgC0C7lYf3uvH4flQnbUOay1GSWUJjeQhjIw/hIBx7egqC7nxIU5WFUBHHSm37NcNF9jRpVVcfK24njrgc/pVdYJriXY8bMXHGTgDFS3Zmck3JMtpdQXSyy/OGcADaAoHHPb1qHz5kCo3lrGScMB8zY9v/rUsSGzWZiimMKVKk4yT06CtB7eyjWzkHmSO0e9snKjPp0PUGhXY1FNeY2W4ieBreNDG7Nkbk3Ee2e1VTAkS+cQrsh+7ySfep3aNwQItnO5QvHT1zyagMM5JmkdYVKnaSDyvfmq5blONkiFnC3IfczluAC21RU6XAcDYGMik8L6euaW3trH7MrX8MokmG5Z2kCqoIyvOeO3XispJ57aeW2NyFC5XPGGH1rZUt9TJtx9GaAuVhZnV9qsDkMe59PSkudStmhijWYNEOGAb5lH5d6x7tw33Zi38JAG0YqNIlZeEce+4c/h1rWNFLW5mqr2RakngbG1WIUYG7v71SmKNIdmdp9TmnvGNrEPtxxtbrUQwoA710JGMpN7liFI2GDwAMljTo4IZrqONSxVs9OD39ahi2nJYE81dtChvomYhVYlcjjBI4rKUrXsXGN0i9CnKsWJIbHAPNWXQRu0QZQ55KYHy/WoUmCTKq7Wwd2GOeKmkeP8AtSaVmVfMXcYyvT6V5zbR6LdrEUcEyW7lI23lSFcg4zn/AAqjLYM6h5SzkHgg9qvz3TzQwxRXeGilztVe3qDRDIHs9kr/AL5XY/UdsULV6ho2S2EG9AV3lgQCABjHvU88WN0plGxpCgMgJBx9P8KgtZSEC7tm1/u/3vWrF2bWOE5Vm2ybyFwcj2qm9AlsUbi6nit1hW4cGQkhAnAJ9809ZkKxhdoZl+ZWPfv6VqxW9vcafJfQToGkyPLUEH3BzwD9KxLlFW4ibDFc/NlN2Ae/HSpV1qZJyRZ27w7rlQo+XaeTnjmi5nubd7SUbpQud0QJBJH97HNSRXNjG+8XCkJwEc8k/wCH1pL+4i3xSWcqnccll+UgensabY1K613IHlM8ZSGNoA3DKzbuOpGcA9fXNNW1t4opXN0EnZAURj8uAMYz6+n0qaISXMNxcxsJDDy4LfNj1xWbMsVxBLdo3yq6gr04I/xqd9zNya0sWdOjSOwn+0TkLs3MnJO3HQfWoxKWSNYI0W3XKhiGJPTrkmnRPGYX+0KGSTJZVPOQOPwqWNDb6ciyJtkYlk2gn5T0GPWlzbFQjZ3IZZfMnWMIVGzAO4kDvxnpTZBkRgBWJbcG+g60iXISJpTHuBG1t6/d+nv1qgPNkVQHYRZONx4IzTvcVR9Ey+0caFCk7rIxw7RZUr9ad9jmuJCguRLEvAwmDt6mllcWpiRgWEoGGHI9OtLEty18Ibc7SwxhR2ofkQmr2eqY5Lb7ErYVnlZPlBGQAep/LimC/ECKkCsCc7sMV5P86sXks9lebPusF2skzZ7c4qvK8UYLyRLuZQVEbDAOO/fPtSaDma3LsGowm3jt7iFFZekvfPuBUpTax+UEdBzxWVFbrLGrEhWYcH0P0rZSeP7LBHBH5tzAp3SMvyhc/rj61pBN7lwk7akFyBbBYwMTsu4s38Knpx3pbm/T+zJLEyCWXKqjEfMynBOf1FQGJ7hjNIWlkYlSxGAvOeAOfzpjgKVJVSy8EkZrdTS0RpZtXYrzvOhc7lLELw2AQO230pHVLuNfOgjbPJZRggD3HFBbdGyFDyQVwelKgYMy4ZQeSCMVHNJa3KaTWpSk023UhkUqCf4ielDWjqGkt1Qqo5DZyK0mbMqsByo9eCKjd081pSmTtIKlgMfpVxrNP3jGVJLVGILS7uS0pjYjgs2MACtKCwiNop2L5hXJ3cnNXY97wuhJZCeikZz2yPSmFHByNwBG0jtRUrN2sZKmk7mLMnkBiVHHRcd6kh0+VohcyS7AMMFA6en/AOqrF3aB2KB9sRxvPWtMW0c9rHCGIAAwenAodZaMag2ZXkRX6yvG7Ky/MGzwc+gqGF5LVtsjhiwKjdzjmrVukq24BjZCTuLYwoB6D3psWkyXkwbcXYZLAK3HvwDXJfU3Um2Os3CIxmiYh87WI2j/AOvVqAgMQ3Un5cHhV/x96qXclwxgtgqSGL5QyjAVQOhHT86mRGedUeQojpuGBzkDj601IfO+xYWNV5SRX3kgpnkH1qpNqDWsmyNBPtQhhzgH3x+dSzOxUpGQxXBJxj681JHCWKyTyqinoqoAT9SKbaG5X2Ej1GU2NqxzguQQrbcr2FEq6jKGgF432fduXcO55wAOcZptzLHCyQRndEW3Nt+6DRfS/aIxsQkjCl1boMdMA+1S2+hk2ktWLBbeVIxlw7dHWVQAfoe1QyMiZSJWKyZ2BVyfQ/yqa2tVvNPZJpLhWjOG24JzgkKPXoBTFiivLCAwtJFPBkEMMDdnPWhbak7O66k0N1d2Fj5UKrukyCxGPcj3PPepdOgtpJS5iUhly24/Kx9ccYpLq5kaCJoHi53M24g5YAAgA9xk1DMWEMtvIDmIFgyjDMD/AD6UJ3LSs0m7kF8YxcywRblMnAyB8v41I237LGokBKr91jljjrUdgIpt0jhnAHDMec9Me3FT6siQWUXkxMJfuh1PUdwfyoW5WqTaEsZomjlEhLbvlT5d2T6cdBTrR0jJQJmVFK7jhiVPbp2FQadAHKRvI2xyW3qe/T6elWLq2t7TZFaO0jFyD5uAyj69/wAhSIvzaoS5RwysFVWVQEVuuD6D8artevEhYyqsobPABOKbCXO8AO7B9ucjAXtj8qAu1pCI18tXy7MD096LsUl1HazIpe2yoEm0Mxx1z/Wm2gjvrpcxMHA/dRKu4lu2T6VE8zXLmd2GS/3mwo2+4PSrSXQsUZbYxyu6lWbncinqAc49vxprV6hKzdya4tJbJ2WdirACR1VsbiT2pul3rJq8cjqqxKpymPlHFRS4miBkDBiM724bb9az4CkVwN5PQ43c4rR6PTYmTa1R1d4iJDG8cJ2yfNvQdqxZHBfg8ZPWrWkXzzrLCXI2jdAMHOVHzfmOfwpsrK8obGVU5J96E7rQ2hJuKGgtwSAoxxxk02KQrMWKFlUg7SeSPTNSWwMmoRJtIH+zz6nJouYHjjbzdpjD4GKGEnYSWWOWYGLdEpO1lbnGBSOSzMx28cDI7VBFGvmlzgEnapH8qmmkK3SoCV2/dwOtU+41LTUkiJUBxt4OMrWhJAvkyP8AdKhT97PJ71BDmC3M4znJxnBBPvVaJpGjdgSgP3gSQD6fWoZDunfuQ3D7VwBu3ABV9/Q1r2wW5sELQ+SVGc45B/wrJNs8Q8wE8Htg1bhd40DSBgIiMFskH1+lSvMIQe7Kcjug2xuAoADBeQuPWrlpMbexmKlkd2Cq3A49PzNYyWpXTI7zcwaZtu0/xc4NarGG70lkwiSpghc+lJIqGtzLngDRM8jkNvYKF5ZiOg/+vTLe3mmyS7MQpXdjngcke1XbS7dLeeGW2XL7A24EkYPXNOubm/SNrWBYhGGxuIO4d6SE0VrJHZdqb/lIyD9fpV6wltknuBeRuGACxMDwGzzWdBeuXOyLcX5JcZ56Z4rRjtJX0/7VIyEFsKoPzZHcj8DRdihFJ3G3tnGCHjYyysd3lpyAuO2Kq2yPeMtnFE6yyvjAOGHqTxkCrsMsC3GSTGQF/iyDj3FWtBMbahdySyAFozsZl6Z9+g6UbjaTMeRpbad1hwFRTltvQj+VWtNXMIQuDJMNwY4HU9z2q0+YbOfZAHEg8ty59ecj8QKy5ykbPJE+0rtHlbdufpQyXGxNLaFo4kmcRIqMdzdCoPY+vXilFw6SQudsrLuGT1dfcGpZL4XljBBOZGZSCiE4yMfzqrOiu5VY2jbaEyVwePSkOTSLkVxEuQsYCsSc+57GmvcGTMckysuwfKAMsc/56VB5djNpfmTSzIytjaeuexz6VB5XyIQcI/zsXGcjOabBSbQk0M9sxhST5sEbQOoH9elSW8wlhImZt6hicjmrkTW0oE7MEAPzE9Capy+VcyusRCpnnYcsRnqfSkDsiKCcwNgHKn7x7demO9KbyZrfyFbaGYs+3jdz1PsBVxrDT4o932nc4I3Lk8Cqd3cWkqMkUTEYHKkDn9ae5lOTvZEMskTsYpJdykjCouAT2JJrVxYJYwRLAPtEO55HC7mZTjaMZ7Cqb2jtZBH8pXAATyyCcHn/APXVm1037KkkrzKQMEENkEemenWriOEbsa7K6RRhGbcGB3HbtB/lU17DDfQrOkyrIn7plKgEKOmAOvfmqV3fiKWOGFQ27O9ivT02nt0pIPnulAjOxfmBxg5xVNFSWtkNit57eaOSaCTy8Eq2doP0NI0pR28xiVJ3KM/pXSql3dWLnyoHKjy+AGOCcjPp+OKwhaR27KuoRuN/yhuy8noR1pJWGk1oiK3uiVbavzjue4rbt447u0R5mJB4P4VVi0OSPdIshMRPVRnA96tl9P0uzeC5815TygXAxnueKq4pqSV2VLm3WByIZElX7wYcZ+lJbwJd+YXlKYTIbuM1RlvZriRXVfLhTsoxj6+v0q9bvDIwhcmNccjI5x2PFS22Qpt6D7O1MsiRNIzMVyncCpbyBrWJZo1Ug43jHTjmnxiNIEmEu2VW2oF64q3Ncw2mmm2UecXO4tuzhsew6UraFRTSsU2ZkgWaMMEcgZ9fxqqElugTncsbbj9PQDitBZrJ9IMLKxlDkgb8jkY4GKhjEKMpjAGFKkeuaVi3JpaGDcSyPALdY0WFGwAOu7g5qxFJ5LAkDLAdVxzUqxpcXzpI8ajAIJ7njOf0qJopbm52OGZUBxngDikmOndblmNDPbynaGnXJqq7OM+bLmRl59c1YuRHa26IkhzGMNhuD+ROfwqiiJLIu0FsDcoPNSxSYzBDoXUJHu+Xtk/jU9uk93M8PmCMxngHALfnUouolZxcRbnjRipII2kdD/8Arp1nqMcOnyyMhUzMAZCAV49+34GmkSnqNP8AosKPcIWMgKqzrwQD1HvVaS4K6hCkW4LtAwy81Z8+GKySNyw2uxaM8gH2NVoXF0TIjIvlHOG6HHNOxTTvoaTysd/ICtxgHj8zVFbeOYuqAB/XHze2Kks7+C6ujEAxYZIBTAb8e/4VpraWaWryNIqTDAjKvknjOQP0pqOl2Wrsy/s4UnzZMMB1J5qrLcpHex78mJcbsN8wH49PxrX1RbOOBSJZN5H8K7j6+orCmtHMv7yNoSFDc4IPepWhm46mwZLSXQmlNuVOSQq9lz3zz/Sq8d6h2xbQqH5ckcAU+yf/AERbW7g3oRmN8YI/+t+dTW0FhHbu825pWYqAr8LweuR61dl0E4uTK0qhosRE/IwAz91TVe3Sa2m3sFLZz838QNXgLaP5mIwfvIoPA9R71VVTfXBkgG2POxATjH1qdinBPcsJHbzQSyYk85kO4DBUZ6Y5BPTr0ptlEkA80hWBHIGM9OalwUldLdVmCHBwDtq5DHZ3AnYlopguY4Wb5ev97FG5XKtzJuGlnfzo0AUHIB5wM+o4pZ/NnIt2aURKCQQflB6cetPnQKRGZQcHjaMZ+lJC0pfJwF/hOCaqO4o/EaOkaXam0uRLdGUy42qWUkH1x1pWksgqu3mxyfdJOOT2Pt+tQvEFIZVOcYI980xreeKMSTWxj38At2PetbockWRNNbRmW0DtCvy+YckMRXQade2d6qW88W4heScBtpGWx6c1gXNmfsUQFzbTAqW8oSfNWbFeSwzbtrdOcHtUshScdzpJ5L7TPljlSS1jJEauNrEZ6HrVNLa31RTubZPjeY2GP17ii+1a2uYQrySAghhx0AHT/wCvT0jjm0+N0ePeAZEfkMqjjHvQHNd26FGby44jaRQD5GAPzfxZ/Wlc/wBnxGcqW3LgFFyOauw2EK2iXUkpLMctGRjJ7YqG5G2SO0bMCMG3Bl6ntUkJXdzIW6ub292K5TecA449SfatuOO3jcRRyDO0b2ZuM9e/es+a1S3ZhZHCFMEn/HpUUcJGnPcllVQ+1QOeMUimuUsR/ZhdRoj7FxncecEHjFXbm2Wd0XehVecL0P1NYiQ7z8jgcZYsa0dK1JNOJzbSzyMdq/NtA+hwePpUqw4NdTOtbCdlgmeMm3V9qkOA2c9eeR07itV4bZzKg1FTCCdzKQ2BWcHuQqRB/LRVIfdjj8qgj0qeJo7naFtZSUE8mdrt049aEi17pLfw29oUSKdprRx/rGj2j+vb6VEtvLFAxiuFlfPIY5UfSnCLbaQxXMRkdSzH5SAo7HPTFTm6EakcmXI5Az7dBzRYlrS454JfsW2Rg8ZYAse/GcL9D+dQIqtlZPMZEYELx+VMkm/deXIZN2eM4/P1x7VLZzi4u47Z2VUbq5GOB60rjSSEntxMHVkWKGUnam7oMDvUCRpHA0SxhVY/MuOtaWqjTpwyiTydhCoeTnnqKoXTm3ZEQ7kwACBzg9/yqr2GpWEL4ZQAPlHGMdKklEiLu4VGJHXP+R1pLdCJvu7gw4BPSpXDPG6sQXGTwPu89qUpFybWxTkWaZpVh4CqdwHO7iq63t1saN/mCpgZH3RirlvcZ2+QwBjGWbdyPwp01ql1A0hfZIq/MQoAx+FQZ7sgguZ5ov3hwFIwBx+PNaM0axWGPOxI74CFOw6n1Gc1RsbeKOcKp8zHYtjNTX6LcWLOICvzDKjLcZoTsyugSiG3ixvcpJgEYGScdahM9siKBC7bGHzqRgcHnkcflT4kaa0kaV9xjGI1RenHesmRX85kCHIAPFMiTNKG6eS+8tZo40mOC+SoAPHarEE7GZEiZmJJHHt3qrBphbEiS4yoLAoflIq3b2jQlmd3KRuEBxwuR+OKaCO5Jdxlbp2nhzHI3fkD6etIwhCBISUCA5yR/n861p7mOSFYUiDzR8CRiPxyM8isrekCuBbqG5GXX1/HFDeuhTaRIJfKg3MVGT8sjc7j+Bq3NbTvbR3twX2uuQxJJfntz+tZqme6VLJ5yIl5CscKPxqUrIIktmnZ0jOVAb7v0pp3JUuZiLL5beYB04+6eKYmfMdgVYNkgnt34qWQqEJbaMjnnio1byoAFByWBAxwR6mtY6jIflA3suSOVB9amjLiQyIPLLIU3DOKhdZ2jMoYfLklen86fbu825WIG08D1pdbGTWuhZiWea1SAuCyHdy3H/1qvvqMRuBaKQ6RABpJcEDA5GKy2SSB2RQU28nPGacIZJY3kMgjkY4Vj0/w/Gl5Am9jTubQ3byNHEETaCdp4b3qla2DtYNmR2V3G6LsDnlv0p9hqM+mTRtcFnVfvAHAP5itm/mi1GBr+3he3Vo8hEI+Yjv+NNJGkddzBv7LyGaRI02sQPlHb6ZrPJPm55UjgLnOK3/t1hepGJXMU6ZZ0cbQP/r/AOcVkXF15ylUBLJkbsZB+pFRJClFdCk88jBhtdiSNwA6+2atXGoXFxCEMasI0AUv0Ax0A7c0+4gaNNjJlfMH8Q/M099OkJR0TejMRnIOfoQaTujSfkYcOozlyrlDHkknHI/zmpLmS5374hmNlGMckY6n2/Grk+kxQSSI42sflABGc0y2sYrdzIHZgMgbfU+v50jO9iC9cIyhGO5lyT7/AORVrTIRJGzhzjadx+9j6+lMlW3ZlZ2O1R8y/wA6urbTIqbYo4kZQwbOMqRng9M4NSgWpVnslk80FcbV+8R0PaqRMhAAYucjO72PatCL7LdZQyHeclmY/L/9ardrbw3GEeFohDw7EfKQTkHOPQ01cEr6FBpHab5UyxA4UdKkSKRrdpAwGw7eWHJJNX1ljg3xwRBs/ISxycZ6j0/Gq9uqRsW1DiMnJaM8gD60WLk2VVszsO3PzkM4zncPwqvcskAEauVPYAkmtJpkuJNqNiELkMVI6dutUpJlmuDteJogMLkd6LdzO5ajLSE3DW8cRCggjIBPH4VHPdl0coi7A21mJyDx7GnXdxBBahIoyCH4iY9R65xWZ5iNK0sqbNpyQB1Pv2psL6GyZIVjc9ChyqKeSPwqqtl9pwWcpuAKjHLKe9JbCGaYlivnn5uvAx2raMyNZmLftlRwqc8EUrFL3tyJ5IbNg0DOqpkEb9/OO4/GsyK5M6ESvvKScADPTocfjTomnlvi8oj3uNwWRtqKecZqQtbwhJXiVAIwH2n7xA/xp20FzLoTGcgRs5EbucA5yoA6fSrqvDHHMs6B5GyI36855rHjzcTgxKyRAHlurduamn81VDiIsw4QuSwH4dqaWg+e+g8o0p+QnOCCTxnFMc+WDyVZDggf/qp00kuyP5kMqjOwce/5VCziQEmXyzuBaMHPPai9gQrIjDexDEdVA6fWkSQvL5hYcLgCngs8KhARjO9gc96YUcP9wPz1WmmyGtSaMA9QcNnGOKIfsqyOsocnn589BiktZwrjePkzjpViK1R42kI5BChWXrVlxsxJpPNBmZjx8oyMZxTRCkkTv5hUqvA9atPZ/Z03SMjryVAOe3PSprOytZ494P3OoBxhv8KnqJR1uZYmbYUmRVDDhieRx2556dKtWF/cWtubWdd6SE+XNgsMe3+eO9WNUt7SQqfOSKYKozj5SP8AGqaW91HCUADpuChgMjHrTuJJxkdDpGj6VqQZ7i5ZJ2YiPb0Xjj6msI2MgvLi0jhLl2MYZhtOPXB6fjUsMN1aXEqLIYZnU4JHysfY1SmW8jmE8rgOCC3mnPX1obKbvbuR6lGlu0QjnZVCnDYPUZzUkcTz2txNbzSyT7M/Kfx+XjOabcxG/hgUqkR2tgM3XvnPTiltt1pEoC4YHnv3rO/UbeuhNiaHSbe4uYmAnchWkyXPvj0/Oql1HiZwq+UpQk7jjn/OKnacXRd5YlkXZtXcpAQe1Vwu22kh2M8PBwRznPSn5kyRDcW/lwxhlc+aThwQBjA9ev4VdtNQEdsindJjKoAMbewOeaiSEtZqoAYLnGDgqM8g1Db2oM+6TIjiVi27nge1JA9HoNQpFP8AZxKFSU8qfmwfqKa8LiaW5lmdHBBQ454IAJqjo1wH1G5uim/DEKxONv4YrXuTFNH5siyEv/qykgTGOcEEZNU1Z2COiJzGkm1tzCduWyuzJzz8vY//AFqkkUxERSQsgIBUMpyAfamOLi7FsYraJAANuwgl/wDePqP84qxaoJbspq0jW7JkcA4BAyBz2pWKbuZ+yUSFJGGzdnIByPw9KjljRCETYYQcsCOSfzq1PHGl3h5dyEZUr1II4wM/Sq7QuV5UYzkD3pE8rsVHt/MgZgQSWO1T1xnoKS3s455/NA3j0Jxg46VsHBjjD4GBtCjsKrzQbiZYX2yDoSRjHviq5dLlKnpoR2el4/0kMuXc9OiipmtxLIsUTFdozvU5I701lvvscaQyjYD+8AchW6dRTWl1FVlMKoHcBeAA2B6E0CTRoXZ80yEsHw3zPgAk98gd/pWXqEMcojSJwJ5NxwWOAMdMVY0m4nt5zLPZtIpUqQJACDjluf8AOai+0Wc04mUqkmSqsx5A57dvxo1YKK6DtPzCgjkly5A27fue9aFzdpNEYoFwzn5gP0PtWc7qs8Uc47biwwSc8f06VLtEG9o8ZkX5Hz/P05oY07DbWMR3xYSxyS5JUtyRj27fjU8ywzSskiiJmbO4H/Gs+F5IDI0g3SmPAZV5B6mnQNcS5iEkbs2DiluZ3NSKCMIY4yxZQecjn/P1qn5Est0RE6qAe4JGMc9Ks2zGOMt5ufJ5KHqfr+NVLgbwxBYKw6DoDRdouTutB6oVTLO3Xoo5p8pEk0S73jZzwxXaM4qO2ZpVjJQl+hBPB4NTSSrDeZaJWjdeBtwASKpMlXRIsjBDD5LfKSxd+4Pp+VY7WsslzK25sE7UCn7wrZgklcEbgVA4B/hFOVmkU7kIAyqbfWky7Noz0tJZ4skHYp4UtjHFMjF/CoeMyBFbKjOf0q4LshnkVguwE4bvj8RSHUGklEig7nXuOM+tJamUl2Iru6kaVHnk3My8nd/nFTQzGa1dLoK0RHGSd31B/wARTbi3l8xJXA2yrn5D1FData29wIGXBQ/KzDJBI7jvQnrqNtpXJ4ZUt5JJbiAvA4wjY+UNxjJ7Hg0XUsTXGEKsvBwvRf6mqmozktE0FyJGVjnacgAYwc9P/wBVMitFdwHuGRZB8zAgKQAevpQPmtoixHcZfdAq7x/EmfmHvTdwWYxNku+XwB0/CmWWlhopb5JmSDlWXgE+wz7elV0kuRNIxmMcQBCrjOT78cfXpTK5ro3NXjQWttPaiIMY9zCDIAJ9c1jtbskUc1vvLuvz4OCf8atx6hKtqYw22Nx88YJHPPWsmaebeEhbYoOWXbgfhmkN7l9dKI8t0VhkgEFNpLcZBHTPX61NPbrFEpEzAvISkeD0xjgYxT7W/nhsGLeSzWxADKDlznPH06fnUWrXkVwiMlzI5ABJ8sAg9xR5hdJFRL6a0u4pFZmMQI8tAVGT2Iqa4a5muxdPF5UzrtaNwf61SRFDearlWboS3zH/AOvV9YZrh1eWctISfvvyfb60KTITuRwNJCrNIUBbcSwAHH40wTb2Vk+YOckd8ClFkBeK8sh2kEMCQAPr+VSvHZxN9qiJfaNpwRj6evemtRxRNJArSKIxIBjks2QB603y3MrRqkvAyGIA+UeucVFBctCdyOETPHriq1zdSXE6yC4MSBDk9D+VU0krI1k1Ys28VxbyC4TzJEfOFIwFPuOarPJqCzyxC68qIjLknaoB+oq1LeyWy20RDSRsMyOVJ4B7etMNhNf2C3U06mPO1VWNiW+pAx+ooWpzuL5tBgZXVhbyxOPJO7LZwfbn3o0+G3VSZo0dh05OSPXHWnSWsNnb+YkbROTtOM80zSomLebNcskbqwIHJOOR+tLc1irOwizyNfSBcvCq4+UAjPWhS11NHEURmY7CSenf161NujtZVeOU5z0UjB/OnXlxFHbRzxKFk5DEckH3qRS20HSwxxpygyDtKnoGx0+vWobfyhFJJECHXG7ttz/Si0cujrJLvMuGbK/MvvSrZu0sipOgRjgljt3YPTnFMVldDzbNAF+cpJgEtnIIp8UsSzOHJlY9CBgHIppjnZAFhldIhhiq5VR0+g/GpYo4S/lkOkzrgb1+7z/9alcOVkwjjWfzVTy0425bI7VDL5btK7pux3J/lUssCqrhCbgr0fbjae9UFkjMxG4hAc7hwf51THd7EsRUZLswfGAob3xSm5nQ7YcoE4OBnA/oaSea384sj8IQCx6mlSUAiTeZFkJztU8Ec46VIrEIOdqNEJGOemeuO9RnzGj2O2Dn5Srcg+9W1vIY9SKoqiJoyAy4JXIHOKhVFgdwmQrfKRjqKT0Ie1yW2hup3jiH7xtpIHHQHuAf14FUpbJfPxcSubgtgDHoasXQMF7a3Vi4aQDJLHjk96tCw8sie5lRnxjOOhPORRpuUldan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05" y="1420091"/>
            <a:ext cx="8631382" cy="517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48400" y="2514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x,y,z</a:t>
            </a:r>
            <a:r>
              <a:rPr lang="en-US" dirty="0" smtClean="0"/>
              <a:t> = (257, 169, 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96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tile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629400" cy="539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48400" y="2514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x,y,z</a:t>
            </a:r>
            <a:r>
              <a:rPr lang="en-US" dirty="0" smtClean="0"/>
              <a:t> = (257, 169, 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4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image in your browser corresponds to two HTTP GET requests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1800"/>
            <a:ext cx="482138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8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Scrape satellite tiles</a:t>
            </a:r>
          </a:p>
          <a:p>
            <a:r>
              <a:rPr lang="en-US" dirty="0" smtClean="0"/>
              <a:t>Create a database of image sizes mapped to (</a:t>
            </a:r>
            <a:r>
              <a:rPr lang="en-US" dirty="0" err="1" smtClean="0"/>
              <a:t>x,y,z</a:t>
            </a:r>
            <a:r>
              <a:rPr lang="en-US" dirty="0" smtClean="0"/>
              <a:t>) triplets</a:t>
            </a:r>
          </a:p>
          <a:p>
            <a:r>
              <a:rPr lang="en-US" dirty="0" smtClean="0"/>
              <a:t>Differentiate between satellite tile requests and overlay tile requests</a:t>
            </a:r>
          </a:p>
          <a:p>
            <a:pPr lvl="1"/>
            <a:r>
              <a:rPr lang="en-US" dirty="0" smtClean="0"/>
              <a:t>How? Can we even do this?</a:t>
            </a:r>
          </a:p>
          <a:p>
            <a:r>
              <a:rPr lang="en-US" dirty="0" smtClean="0"/>
              <a:t>Map seen image sizes to (</a:t>
            </a:r>
            <a:r>
              <a:rPr lang="en-US" dirty="0" err="1" smtClean="0"/>
              <a:t>x,y,z</a:t>
            </a:r>
            <a:r>
              <a:rPr lang="en-US" dirty="0" smtClean="0"/>
              <a:t>) triplets</a:t>
            </a:r>
          </a:p>
          <a:p>
            <a:r>
              <a:rPr lang="en-US" dirty="0" smtClean="0"/>
              <a:t>Try to map the list of triplets back to coordinates</a:t>
            </a:r>
          </a:p>
        </p:txBody>
      </p:sp>
    </p:spTree>
    <p:extLst>
      <p:ext uri="{BB962C8B-B14F-4D97-AF65-F5344CB8AC3E}">
        <p14:creationId xmlns:p14="http://schemas.microsoft.com/office/powerpoint/2010/main" val="39425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gmaps</a:t>
            </a:r>
            <a:r>
              <a:rPr lang="en-US" dirty="0" smtClean="0"/>
              <a:t>-trafficker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GMapCatcher</a:t>
            </a:r>
            <a:r>
              <a:rPr lang="en-US" dirty="0" smtClean="0"/>
              <a:t> (0.7.5.0) to download satellite tiles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gmaps</a:t>
            </a:r>
            <a:r>
              <a:rPr lang="en-US" dirty="0" smtClean="0"/>
              <a:t>-profile to generate profile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Run </a:t>
            </a:r>
            <a:r>
              <a:rPr lang="en-US" dirty="0" err="1" smtClean="0"/>
              <a:t>gmaps</a:t>
            </a:r>
            <a:r>
              <a:rPr lang="en-US" dirty="0" smtClean="0"/>
              <a:t>-trafficker</a:t>
            </a:r>
          </a:p>
          <a:p>
            <a:pPr lvl="1"/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./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gmaps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-trafficker –L wlan0 –f profile.dat</a:t>
            </a:r>
          </a:p>
          <a:p>
            <a:pPr lvl="1"/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./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gmaps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-trafficker –O 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capture.pcap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 –f profile.dat</a:t>
            </a:r>
            <a:endParaRPr lang="en-US" sz="2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9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traffic analysis?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“</a:t>
            </a:r>
            <a:r>
              <a:rPr lang="en-US" dirty="0"/>
              <a:t>deduce information from patterns in </a:t>
            </a:r>
            <a:r>
              <a:rPr lang="en-US" dirty="0" smtClean="0"/>
              <a:t>communication”</a:t>
            </a:r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-- Wikipedia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079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Analysis on Google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$ host mt.google.com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mt.google.com           CNAME   mt.l.google.com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mt.l.google.com         A       74.125.77.101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mt.l.google.com         A       74.125.77.102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mt.l.google.com         A       74.125.77.100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$ host khm.google.com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khm.google.com          CNAME   khm.l.google.com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khm.l.google.com        A       74.125.77.101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khm.l.google.com        A       74.125.77.102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khm.l.google.com        A       74.125.77.100</a:t>
            </a:r>
          </a:p>
          <a:p>
            <a:pPr marL="0" indent="0">
              <a:buNone/>
            </a:pP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06966"/>
            <a:ext cx="2389118" cy="241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34675"/>
            <a:ext cx="2376055" cy="242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51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Maps (SSL) request sizes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Watch traffic and create histogram of request sizes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0"/>
          <a:stretch/>
        </p:blipFill>
        <p:spPr>
          <a:xfrm>
            <a:off x="187037" y="2743200"/>
            <a:ext cx="8759027" cy="423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Maps (SSL) response sizes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1524000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sniffed HTTP response sizes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617204"/>
              </p:ext>
            </p:extLst>
          </p:nvPr>
        </p:nvGraphicFramePr>
        <p:xfrm>
          <a:off x="609600" y="1676400"/>
          <a:ext cx="7543800" cy="2133600"/>
        </p:xfrm>
        <a:graphic>
          <a:graphicData uri="http://schemas.openxmlformats.org/drawingml/2006/table">
            <a:tbl>
              <a:tblPr firstRow="1" firstCol="1" bandRow="1"/>
              <a:tblGrid>
                <a:gridCol w="3084410"/>
                <a:gridCol w="4459390"/>
              </a:tblGrid>
              <a:tr h="47625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Image Size</a:t>
                      </a:r>
                      <a:endParaRPr lang="en-US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Coordinate List</a:t>
                      </a:r>
                      <a:endParaRPr lang="en-US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12358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(1,2,3); (81,3,12); (144,45,8); 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19771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(43,66,2); (12,55,3); 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9013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(64,22,4); 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114800"/>
            <a:ext cx="8229600" cy="208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</a:t>
            </a:r>
            <a:r>
              <a:rPr lang="en-US" dirty="0" smtClean="0"/>
              <a:t>ist of coordinates will get large fast</a:t>
            </a:r>
          </a:p>
          <a:p>
            <a:r>
              <a:rPr lang="en-US" dirty="0" smtClean="0"/>
              <a:t>How do we convert this to something which might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67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For each </a:t>
            </a:r>
            <a:r>
              <a:rPr lang="en-US" b="1" dirty="0" err="1"/>
              <a:t>zoomlevel</a:t>
            </a:r>
            <a:r>
              <a:rPr lang="en-US" b="1" dirty="0"/>
              <a:t> </a:t>
            </a:r>
            <a:r>
              <a:rPr lang="en-US" b="1" i="1" dirty="0"/>
              <a:t>z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Generate a </a:t>
            </a:r>
            <a:r>
              <a:rPr lang="en-US" dirty="0" err="1"/>
              <a:t>hashmap</a:t>
            </a:r>
            <a:r>
              <a:rPr lang="en-US" dirty="0"/>
              <a:t> index on </a:t>
            </a:r>
            <a:r>
              <a:rPr lang="en-US" b="1" i="1" dirty="0"/>
              <a:t>x</a:t>
            </a:r>
            <a:r>
              <a:rPr lang="en-US" dirty="0"/>
              <a:t> and put the </a:t>
            </a:r>
            <a:r>
              <a:rPr lang="en-US" b="1" i="1" dirty="0"/>
              <a:t>(</a:t>
            </a:r>
            <a:r>
              <a:rPr lang="en-US" b="1" i="1" dirty="0" err="1"/>
              <a:t>x,y</a:t>
            </a:r>
            <a:r>
              <a:rPr lang="en-US" b="1" i="1" dirty="0"/>
              <a:t>)</a:t>
            </a:r>
            <a:r>
              <a:rPr lang="en-US" i="1" dirty="0"/>
              <a:t> </a:t>
            </a:r>
            <a:r>
              <a:rPr lang="en-US" dirty="0"/>
              <a:t>values in it.</a:t>
            </a:r>
          </a:p>
          <a:p>
            <a:pPr lvl="1"/>
            <a:r>
              <a:rPr lang="en-US" dirty="0"/>
              <a:t>Generate a </a:t>
            </a:r>
            <a:r>
              <a:rPr lang="en-US" dirty="0" err="1"/>
              <a:t>hashmap</a:t>
            </a:r>
            <a:r>
              <a:rPr lang="en-US" dirty="0"/>
              <a:t> index on </a:t>
            </a:r>
            <a:r>
              <a:rPr lang="en-US" b="1" i="1" dirty="0"/>
              <a:t>y</a:t>
            </a:r>
            <a:r>
              <a:rPr lang="en-US" b="1" dirty="0"/>
              <a:t> </a:t>
            </a:r>
            <a:r>
              <a:rPr lang="en-US" dirty="0"/>
              <a:t>and put the </a:t>
            </a:r>
            <a:r>
              <a:rPr lang="en-US" b="1" i="1" dirty="0"/>
              <a:t>(</a:t>
            </a:r>
            <a:r>
              <a:rPr lang="en-US" b="1" i="1" dirty="0" err="1"/>
              <a:t>x,y</a:t>
            </a:r>
            <a:r>
              <a:rPr lang="en-US" b="1" i="1" dirty="0"/>
              <a:t>)</a:t>
            </a:r>
            <a:r>
              <a:rPr lang="en-US" b="1" dirty="0"/>
              <a:t> </a:t>
            </a:r>
            <a:r>
              <a:rPr lang="en-US" dirty="0"/>
              <a:t>values in it.</a:t>
            </a:r>
          </a:p>
          <a:p>
            <a:pPr lvl="1"/>
            <a:r>
              <a:rPr lang="en-US" dirty="0"/>
              <a:t>Search for straight line segments as follows:</a:t>
            </a:r>
          </a:p>
          <a:p>
            <a:pPr lvl="2"/>
            <a:r>
              <a:rPr lang="en-US" dirty="0"/>
              <a:t>For each </a:t>
            </a:r>
            <a:r>
              <a:rPr lang="en-US" b="1" i="1" dirty="0"/>
              <a:t>x</a:t>
            </a:r>
            <a:r>
              <a:rPr lang="en-US" b="1" dirty="0"/>
              <a:t> </a:t>
            </a:r>
            <a:r>
              <a:rPr lang="en-US" dirty="0"/>
              <a:t>in the </a:t>
            </a:r>
            <a:r>
              <a:rPr lang="en-US" dirty="0" err="1"/>
              <a:t>hashmap</a:t>
            </a:r>
            <a:r>
              <a:rPr lang="en-US" dirty="0"/>
              <a:t> index on </a:t>
            </a:r>
            <a:r>
              <a:rPr lang="en-US" b="1" i="1" dirty="0"/>
              <a:t>x</a:t>
            </a:r>
            <a:r>
              <a:rPr lang="en-US" dirty="0"/>
              <a:t> look for adjacent </a:t>
            </a:r>
            <a:r>
              <a:rPr lang="en-US" b="1" i="1" dirty="0"/>
              <a:t>y</a:t>
            </a:r>
            <a:r>
              <a:rPr lang="en-US" dirty="0"/>
              <a:t> values.</a:t>
            </a:r>
          </a:p>
          <a:p>
            <a:pPr lvl="2"/>
            <a:r>
              <a:rPr lang="en-US" dirty="0"/>
              <a:t>For each </a:t>
            </a:r>
            <a:r>
              <a:rPr lang="en-US" b="1" i="1" dirty="0"/>
              <a:t>x</a:t>
            </a:r>
            <a:r>
              <a:rPr lang="en-US" dirty="0"/>
              <a:t> in the </a:t>
            </a:r>
            <a:r>
              <a:rPr lang="en-US" dirty="0" err="1"/>
              <a:t>hashmap</a:t>
            </a:r>
            <a:r>
              <a:rPr lang="en-US" dirty="0"/>
              <a:t> index on </a:t>
            </a:r>
            <a:r>
              <a:rPr lang="en-US" b="1" i="1" dirty="0"/>
              <a:t>x</a:t>
            </a:r>
            <a:r>
              <a:rPr lang="en-US" dirty="0"/>
              <a:t> look for adjacent </a:t>
            </a:r>
            <a:r>
              <a:rPr lang="en-US" b="1" i="1" dirty="0"/>
              <a:t>y</a:t>
            </a:r>
            <a:r>
              <a:rPr lang="en-US" i="1" dirty="0"/>
              <a:t> </a:t>
            </a:r>
            <a:r>
              <a:rPr lang="en-US" dirty="0"/>
              <a:t>values.</a:t>
            </a:r>
          </a:p>
          <a:p>
            <a:pPr lvl="2"/>
            <a:r>
              <a:rPr lang="en-US" dirty="0"/>
              <a:t>Search for a combination of line segments that comprise an entire rectangle.</a:t>
            </a:r>
          </a:p>
          <a:p>
            <a:pPr lvl="1"/>
            <a:r>
              <a:rPr lang="en-US" dirty="0"/>
              <a:t>Return the list of rectangles for </a:t>
            </a:r>
            <a:r>
              <a:rPr lang="en-US" dirty="0" err="1"/>
              <a:t>zoomlevel</a:t>
            </a:r>
            <a:r>
              <a:rPr lang="en-US" dirty="0"/>
              <a:t> </a:t>
            </a:r>
            <a:r>
              <a:rPr lang="en-US" b="1" i="1" dirty="0"/>
              <a:t>z.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Plotted coordinates for a </a:t>
            </a:r>
            <a:r>
              <a:rPr lang="en-US" dirty="0" err="1" smtClean="0"/>
              <a:t>zoomlevel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559" y="1219200"/>
            <a:ext cx="9440559" cy="5092001"/>
          </a:xfrm>
        </p:spPr>
      </p:pic>
    </p:spTree>
    <p:extLst>
      <p:ext uri="{BB962C8B-B14F-4D97-AF65-F5344CB8AC3E}">
        <p14:creationId xmlns:p14="http://schemas.microsoft.com/office/powerpoint/2010/main" val="15148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Profile data contains 5 European cities (Paris, Berlin, Amsterdam, </a:t>
            </a:r>
            <a:r>
              <a:rPr lang="en-US" dirty="0" err="1" smtClean="0"/>
              <a:t>Brussel</a:t>
            </a:r>
            <a:r>
              <a:rPr lang="en-US" dirty="0" smtClean="0"/>
              <a:t>, Geneva)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Movie can be found online at: </a:t>
            </a:r>
            <a:r>
              <a:rPr lang="en-US" dirty="0">
                <a:hlinkClick r:id="rId2"/>
              </a:rPr>
              <a:t>http://www.youtube.com/watch?v=0XC-coz_UaY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64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Scrape overlay images to reduce the number of matching coordinates</a:t>
            </a:r>
          </a:p>
          <a:p>
            <a:pPr lvl="1"/>
            <a:r>
              <a:rPr lang="en-US" dirty="0" smtClean="0"/>
              <a:t>Only add coordinates when overlay + satellite image matches</a:t>
            </a:r>
          </a:p>
          <a:p>
            <a:r>
              <a:rPr lang="en-US" dirty="0" smtClean="0"/>
              <a:t>Detect zooms better</a:t>
            </a:r>
          </a:p>
          <a:p>
            <a:r>
              <a:rPr lang="en-US" dirty="0" smtClean="0"/>
              <a:t>Detect scroll actions (north, west, south and east)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40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@</a:t>
            </a:r>
            <a:r>
              <a:rPr lang="en-US" dirty="0" err="1" smtClean="0"/>
              <a:t>santaragolabs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http://www.santarago.org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(code + slides will be online here shortly)</a:t>
            </a:r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vberg@ioactive.com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gorny@santarago.org</a:t>
            </a:r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40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traffic analysis?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traffic data</a:t>
            </a:r>
          </a:p>
          <a:p>
            <a:pPr lvl="1"/>
            <a:r>
              <a:rPr lang="en-US" dirty="0" smtClean="0"/>
              <a:t>Identities or call signs of communicating parties</a:t>
            </a:r>
          </a:p>
          <a:p>
            <a:pPr lvl="1"/>
            <a:r>
              <a:rPr lang="en-US" dirty="0" smtClean="0"/>
              <a:t>Time, duration and length of communication</a:t>
            </a:r>
          </a:p>
          <a:p>
            <a:pPr lvl="1"/>
            <a:r>
              <a:rPr lang="en-US" dirty="0" smtClean="0"/>
              <a:t>Location of sender or receiver</a:t>
            </a:r>
          </a:p>
          <a:p>
            <a:pPr lvl="1"/>
            <a:r>
              <a:rPr lang="en-US" b="1" dirty="0" smtClean="0"/>
              <a:t>NO</a:t>
            </a:r>
            <a:r>
              <a:rPr lang="en-US" dirty="0" smtClean="0"/>
              <a:t> content!!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For more info see George </a:t>
            </a:r>
            <a:r>
              <a:rPr lang="en-US" dirty="0" err="1" smtClean="0"/>
              <a:t>Danezis</a:t>
            </a:r>
            <a:r>
              <a:rPr lang="en-US" dirty="0" smtClean="0"/>
              <a:t>’ webpage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>
                <a:hlinkClick r:id="rId2"/>
              </a:rPr>
              <a:t>http://research.microsoft.com/en-us/um/people/gdane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683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Operation Quicksilver</a:t>
            </a:r>
          </a:p>
          <a:p>
            <a:pPr lvl="1"/>
            <a:r>
              <a:rPr lang="en-US" dirty="0" smtClean="0"/>
              <a:t>Brits fed German intelligence true and false info on troop deployments</a:t>
            </a:r>
          </a:p>
          <a:p>
            <a:pPr lvl="1"/>
            <a:r>
              <a:rPr lang="en-US" dirty="0" smtClean="0"/>
              <a:t>German intelligence assumed invasion at Pas-de-Calais and not in Normandy</a:t>
            </a:r>
          </a:p>
          <a:p>
            <a:endParaRPr lang="en-US" dirty="0" smtClean="0"/>
          </a:p>
          <a:p>
            <a:r>
              <a:rPr lang="en-US" dirty="0" smtClean="0"/>
              <a:t>Timing analysis of SSH keystrokes</a:t>
            </a:r>
            <a:br>
              <a:rPr lang="en-US" dirty="0" smtClean="0"/>
            </a:br>
            <a:r>
              <a:rPr lang="en-US" sz="2000" dirty="0" smtClean="0"/>
              <a:t>by Song</a:t>
            </a:r>
            <a:r>
              <a:rPr lang="en-US" sz="2000" dirty="0"/>
              <a:t>, Dawn </a:t>
            </a:r>
            <a:r>
              <a:rPr lang="en-US" sz="2000" dirty="0" err="1"/>
              <a:t>Xiaodong</a:t>
            </a:r>
            <a:r>
              <a:rPr lang="en-US" sz="2000" dirty="0"/>
              <a:t>; Wagner, David; </a:t>
            </a:r>
            <a:r>
              <a:rPr lang="en-US" sz="2000" dirty="0" err="1"/>
              <a:t>Tian</a:t>
            </a:r>
            <a:r>
              <a:rPr lang="en-US" sz="2000" dirty="0"/>
              <a:t>, </a:t>
            </a:r>
            <a:r>
              <a:rPr lang="en-US" sz="2000" dirty="0" err="1"/>
              <a:t>Xuqing</a:t>
            </a:r>
            <a:r>
              <a:rPr lang="en-US" sz="2000" dirty="0"/>
              <a:t> (2001). </a:t>
            </a:r>
            <a:r>
              <a:rPr lang="en-US" sz="2000" i="1" dirty="0"/>
              <a:t>Timing Analysis of Keystrokes and Timing Attacks on SSH</a:t>
            </a:r>
            <a:r>
              <a:rPr lang="en-US" sz="2000" dirty="0"/>
              <a:t>. 10th USENIX Security </a:t>
            </a:r>
            <a:r>
              <a:rPr lang="en-US" sz="2000" dirty="0" smtClean="0"/>
              <a:t>Symposium</a:t>
            </a:r>
          </a:p>
          <a:p>
            <a:endParaRPr lang="en-US" sz="2000" dirty="0" smtClean="0"/>
          </a:p>
          <a:p>
            <a:r>
              <a:rPr lang="en-US" dirty="0" smtClean="0"/>
              <a:t>Analysis of Skype’s voice traffic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969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28314"/>
            <a:ext cx="4842930" cy="5416011"/>
          </a:xfrm>
        </p:spPr>
      </p:pic>
      <p:sp>
        <p:nvSpPr>
          <p:cNvPr id="5" name="TextBox 4"/>
          <p:cNvSpPr txBox="1"/>
          <p:nvPr/>
        </p:nvSpPr>
        <p:spPr>
          <a:xfrm>
            <a:off x="381000" y="838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“</a:t>
            </a:r>
            <a:r>
              <a:rPr lang="en-US" sz="1600" i="1" dirty="0" err="1" smtClean="0"/>
              <a:t>Phonotactic</a:t>
            </a:r>
            <a:r>
              <a:rPr lang="en-US" sz="1600" i="1" dirty="0" smtClean="0"/>
              <a:t> </a:t>
            </a:r>
            <a:r>
              <a:rPr lang="en-US" sz="1600" i="1" dirty="0"/>
              <a:t>Reconstruction of Encrypted VoIP Conversations: 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Hookt</a:t>
            </a:r>
            <a:r>
              <a:rPr lang="en-US" sz="1600" i="1" dirty="0" smtClean="0"/>
              <a:t> </a:t>
            </a:r>
            <a:r>
              <a:rPr lang="en-US" sz="1600" i="1" dirty="0"/>
              <a:t>on </a:t>
            </a:r>
            <a:r>
              <a:rPr lang="en-US" sz="1600" i="1" dirty="0" err="1" smtClean="0"/>
              <a:t>fon-iks</a:t>
            </a:r>
            <a:r>
              <a:rPr lang="en-US" sz="1600" i="1" dirty="0" smtClean="0"/>
              <a:t>”</a:t>
            </a:r>
            <a:br>
              <a:rPr lang="en-US" sz="1600" i="1" dirty="0" smtClean="0"/>
            </a:br>
            <a:r>
              <a:rPr lang="en-US" sz="1600" i="1" dirty="0" smtClean="0"/>
              <a:t>by  </a:t>
            </a:r>
            <a:r>
              <a:rPr lang="en-US" sz="1600" i="1" dirty="0"/>
              <a:t>Andrew White, Austin Matthews, Kevin Snow, and Fabian </a:t>
            </a:r>
            <a:r>
              <a:rPr lang="en-US" sz="1600" i="1" dirty="0" err="1"/>
              <a:t>Monrose</a:t>
            </a:r>
            <a:r>
              <a:rPr lang="en-US" sz="1600" i="1" dirty="0" smtClean="0"/>
              <a:t>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9164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Catching the highway shooter?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8899"/>
            <a:ext cx="8229600" cy="4048565"/>
          </a:xfrm>
        </p:spPr>
      </p:pic>
    </p:spTree>
    <p:extLst>
      <p:ext uri="{BB962C8B-B14F-4D97-AF65-F5344CB8AC3E}">
        <p14:creationId xmlns:p14="http://schemas.microsoft.com/office/powerpoint/2010/main" val="424955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SSL traffic analysis?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SSL has been around since 1995</a:t>
            </a:r>
          </a:p>
          <a:p>
            <a:r>
              <a:rPr lang="en-US" dirty="0" smtClean="0"/>
              <a:t>Tons of problems since then</a:t>
            </a:r>
          </a:p>
          <a:p>
            <a:pPr lvl="1"/>
            <a:r>
              <a:rPr lang="en-US" dirty="0" smtClean="0"/>
              <a:t>Attacks on Certificate Authorities</a:t>
            </a:r>
          </a:p>
          <a:p>
            <a:pPr lvl="1"/>
            <a:r>
              <a:rPr lang="en-US" dirty="0" smtClean="0"/>
              <a:t>SSL renegotiation attacks</a:t>
            </a:r>
          </a:p>
          <a:p>
            <a:pPr lvl="1"/>
            <a:r>
              <a:rPr lang="en-US" dirty="0" smtClean="0"/>
              <a:t>Implementation errors</a:t>
            </a:r>
          </a:p>
          <a:p>
            <a:pPr lvl="1"/>
            <a:r>
              <a:rPr lang="en-US" dirty="0" smtClean="0"/>
              <a:t>Usage insecure ciphers</a:t>
            </a:r>
          </a:p>
          <a:p>
            <a:pPr lvl="1"/>
            <a:r>
              <a:rPr lang="en-US" dirty="0" smtClean="0"/>
              <a:t>Apple </a:t>
            </a:r>
            <a:r>
              <a:rPr lang="en-US" dirty="0" err="1" smtClean="0"/>
              <a:t>iOS</a:t>
            </a:r>
            <a:r>
              <a:rPr lang="en-US" dirty="0" smtClean="0"/>
              <a:t> bug (not validating cert chains, Aug 2011)</a:t>
            </a:r>
          </a:p>
          <a:p>
            <a:pPr lvl="1"/>
            <a:r>
              <a:rPr lang="en-US" dirty="0" err="1" smtClean="0"/>
              <a:t>Diginotar</a:t>
            </a:r>
            <a:r>
              <a:rPr lang="en-US" dirty="0" smtClean="0"/>
              <a:t> disaster (news broke August 29</a:t>
            </a:r>
            <a:r>
              <a:rPr lang="en-US" baseline="30000" dirty="0" smtClean="0"/>
              <a:t>th</a:t>
            </a:r>
            <a:r>
              <a:rPr lang="en-US" dirty="0" smtClean="0"/>
              <a:t> 2011)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So why bother with SSL traffic analysis?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SSL traffic analysis?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Smart people are trying to fix SSL</a:t>
            </a:r>
          </a:p>
          <a:p>
            <a:pPr lvl="1"/>
            <a:r>
              <a:rPr lang="en-US" b="1" dirty="0" smtClean="0"/>
              <a:t>Moxie Marlinspike </a:t>
            </a:r>
            <a:r>
              <a:rPr lang="en-US" dirty="0" smtClean="0"/>
              <a:t>who tries to replace Certificate Authorities</a:t>
            </a:r>
            <a:br>
              <a:rPr lang="en-US" dirty="0" smtClean="0"/>
            </a:br>
            <a:r>
              <a:rPr lang="en-US" dirty="0" smtClean="0"/>
              <a:t>check it out at: </a:t>
            </a:r>
            <a:r>
              <a:rPr lang="en-US" dirty="0">
                <a:hlinkClick r:id="rId2"/>
              </a:rPr>
              <a:t>http://convergence.io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(really cool)</a:t>
            </a:r>
          </a:p>
          <a:p>
            <a:pPr lvl="1"/>
            <a:r>
              <a:rPr lang="en-US" b="1" dirty="0" smtClean="0"/>
              <a:t>Dan </a:t>
            </a:r>
            <a:r>
              <a:rPr lang="en-US" b="1" dirty="0" err="1" smtClean="0"/>
              <a:t>Kaminsky</a:t>
            </a:r>
            <a:r>
              <a:rPr lang="en-US" b="1" dirty="0" smtClean="0"/>
              <a:t> </a:t>
            </a:r>
            <a:r>
              <a:rPr lang="en-US" dirty="0" smtClean="0"/>
              <a:t>who tries to solve it by getting DNSSEC adopted</a:t>
            </a:r>
          </a:p>
          <a:p>
            <a:pPr lvl="1"/>
            <a:r>
              <a:rPr lang="en-US" dirty="0" smtClean="0"/>
              <a:t>Many others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At some point “The Industry” will get it right</a:t>
            </a:r>
          </a:p>
          <a:p>
            <a:r>
              <a:rPr lang="en-US" dirty="0" smtClean="0"/>
              <a:t>SSL is here to stay</a:t>
            </a:r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65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10932</TotalTime>
  <Words>887</Words>
  <Application>Microsoft Office PowerPoint</Application>
  <PresentationFormat>On-screen Show (4:3)</PresentationFormat>
  <Paragraphs>185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Fun and Games with  SSL Traffic Analysis</vt:lpstr>
      <vt:lpstr>Outline</vt:lpstr>
      <vt:lpstr>What is traffic analysis?</vt:lpstr>
      <vt:lpstr>What is traffic analysis? (2)</vt:lpstr>
      <vt:lpstr>Examples</vt:lpstr>
      <vt:lpstr>PowerPoint Presentation</vt:lpstr>
      <vt:lpstr>Catching the highway shooter?</vt:lpstr>
      <vt:lpstr>Why SSL traffic analysis?</vt:lpstr>
      <vt:lpstr>Why SSL traffic analysis? (2)</vt:lpstr>
      <vt:lpstr>Why SSL traffic analysis? (3)</vt:lpstr>
      <vt:lpstr> $RANDOM protocol over SSL traffic analysis</vt:lpstr>
      <vt:lpstr>HTTPS traffic analysis</vt:lpstr>
      <vt:lpstr>HTTPS traffic analysis (2)</vt:lpstr>
      <vt:lpstr>HTTPS traffic analysis (3)</vt:lpstr>
      <vt:lpstr>HTTPS traffic analysis (4)</vt:lpstr>
      <vt:lpstr>HTTPS traffic analysis (5)</vt:lpstr>
      <vt:lpstr>Libtrafficker</vt:lpstr>
      <vt:lpstr>PowerPoint Presentation</vt:lpstr>
      <vt:lpstr>Examples</vt:lpstr>
      <vt:lpstr>Examples (2)</vt:lpstr>
      <vt:lpstr>Examples (3)</vt:lpstr>
      <vt:lpstr>Traffic Analysis on Google Maps</vt:lpstr>
      <vt:lpstr>Google Maps architecture</vt:lpstr>
      <vt:lpstr>Google Maps traffic</vt:lpstr>
      <vt:lpstr>Overlay tiles</vt:lpstr>
      <vt:lpstr>Satellite tile</vt:lpstr>
      <vt:lpstr>Combined</vt:lpstr>
      <vt:lpstr>Approach</vt:lpstr>
      <vt:lpstr>gmaps-trafficker</vt:lpstr>
      <vt:lpstr>Traffic Analysis on Google Maps</vt:lpstr>
      <vt:lpstr>Google Maps (SSL) request sizes</vt:lpstr>
      <vt:lpstr>Google Maps (SSL) response sizes</vt:lpstr>
      <vt:lpstr>Example sniffed HTTP response sizes</vt:lpstr>
      <vt:lpstr>Algorithm</vt:lpstr>
      <vt:lpstr>Plotted coordinates for a zoomlevel</vt:lpstr>
      <vt:lpstr>Demo</vt:lpstr>
      <vt:lpstr>Possible improvements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Hacking smart phones</dc:title>
  <dc:creator>v-ilvans</dc:creator>
  <cp:lastModifiedBy>Vincent</cp:lastModifiedBy>
  <cp:revision>534</cp:revision>
  <dcterms:created xsi:type="dcterms:W3CDTF">2010-12-23T05:48:46Z</dcterms:created>
  <dcterms:modified xsi:type="dcterms:W3CDTF">2011-09-02T10:33:31Z</dcterms:modified>
</cp:coreProperties>
</file>